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8.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9.xml" ContentType="application/inkml+xml"/>
  <Override PartName="/ppt/notesSlides/notesSlide11.xml" ContentType="application/vnd.openxmlformats-officedocument.presentationml.notesSlide+xml"/>
  <Override PartName="/ppt/ink/ink20.xml" ContentType="application/inkml+xml"/>
  <Override PartName="/ppt/ink/ink21.xml" ContentType="application/inkml+xml"/>
  <Override PartName="/ppt/ink/ink22.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sldIdLst>
    <p:sldId id="256" r:id="rId2"/>
    <p:sldId id="416" r:id="rId3"/>
    <p:sldId id="341" r:id="rId4"/>
    <p:sldId id="352" r:id="rId5"/>
    <p:sldId id="353" r:id="rId6"/>
    <p:sldId id="415" r:id="rId7"/>
    <p:sldId id="374" r:id="rId8"/>
    <p:sldId id="297" r:id="rId9"/>
    <p:sldId id="375" r:id="rId10"/>
    <p:sldId id="376" r:id="rId11"/>
    <p:sldId id="406" r:id="rId12"/>
    <p:sldId id="377" r:id="rId13"/>
    <p:sldId id="407" r:id="rId14"/>
    <p:sldId id="379" r:id="rId15"/>
    <p:sldId id="382" r:id="rId16"/>
    <p:sldId id="387" r:id="rId17"/>
    <p:sldId id="388" r:id="rId18"/>
    <p:sldId id="383" r:id="rId19"/>
    <p:sldId id="389" r:id="rId20"/>
    <p:sldId id="390" r:id="rId21"/>
    <p:sldId id="384" r:id="rId22"/>
    <p:sldId id="385" r:id="rId23"/>
    <p:sldId id="386" r:id="rId24"/>
    <p:sldId id="417" r:id="rId25"/>
    <p:sldId id="381" r:id="rId26"/>
    <p:sldId id="395" r:id="rId27"/>
    <p:sldId id="397" r:id="rId28"/>
    <p:sldId id="398" r:id="rId29"/>
    <p:sldId id="399" r:id="rId30"/>
    <p:sldId id="400" r:id="rId31"/>
    <p:sldId id="380" r:id="rId32"/>
    <p:sldId id="401" r:id="rId33"/>
    <p:sldId id="403" r:id="rId34"/>
    <p:sldId id="408" r:id="rId35"/>
    <p:sldId id="404" r:id="rId36"/>
    <p:sldId id="409" r:id="rId37"/>
    <p:sldId id="335" r:id="rId38"/>
    <p:sldId id="411" r:id="rId39"/>
    <p:sldId id="396" r:id="rId40"/>
    <p:sldId id="394" r:id="rId41"/>
    <p:sldId id="299" r:id="rId42"/>
    <p:sldId id="412" r:id="rId43"/>
    <p:sldId id="326" r:id="rId44"/>
    <p:sldId id="329" r:id="rId45"/>
    <p:sldId id="343" r:id="rId46"/>
    <p:sldId id="344" r:id="rId47"/>
    <p:sldId id="303" r:id="rId48"/>
    <p:sldId id="304" r:id="rId49"/>
    <p:sldId id="305" r:id="rId50"/>
    <p:sldId id="306" r:id="rId51"/>
    <p:sldId id="307" r:id="rId52"/>
    <p:sldId id="308" r:id="rId53"/>
    <p:sldId id="325" r:id="rId54"/>
    <p:sldId id="309" r:id="rId55"/>
    <p:sldId id="346" r:id="rId56"/>
    <p:sldId id="347" r:id="rId57"/>
    <p:sldId id="349" r:id="rId58"/>
    <p:sldId id="348" r:id="rId59"/>
    <p:sldId id="350" r:id="rId6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Stijl, licht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E3FDE45-AF77-4B5C-9715-49D594BDF05E}" styleName="Stijl, licht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Stijl, licht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Stijl, licht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Stijl, licht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8D230F3-CF80-4859-8CE7-A43EE81993B5}" styleName="Stijl, licht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38"/>
    <p:restoredTop sz="85125"/>
  </p:normalViewPr>
  <p:slideViewPr>
    <p:cSldViewPr snapToGrid="0">
      <p:cViewPr varScale="1">
        <p:scale>
          <a:sx n="73" d="100"/>
          <a:sy n="73" d="100"/>
        </p:scale>
        <p:origin x="1378" y="43"/>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35:49.610"/>
    </inkml:context>
    <inkml:brush xml:id="br0">
      <inkml:brushProperty name="width" value="0.2" units="cm"/>
      <inkml:brushProperty name="height" value="0.2" units="cm"/>
      <inkml:brushProperty name="color" value="#E71224"/>
    </inkml:brush>
  </inkml:definitions>
  <inkml:trace contextRef="#ctx0" brushRef="#br0">0 1558 24575,'25'28'0,"-8"-10"0,2 3 0,-1-8 0,-3-3 0,5 3 0,-5-3 0,0 0 0,0 0 0,1 1 0,-1-1 0,2 0 0,1-2 0,0 0 0,-1-1 0,1-1 0,-1 0 0,1-1 0,-1-1 0,-2 0 0,1-1 0,2 1 0,1 0 0,1 0 0,2 0 0,2 0 0,3-1 0,2-1 0,0 0 0,2 0 0,1 0 0,4 0 0,1 0 0,-1-2 0,3 0 0,-1 0 0,2 0 0,-1 0 0,-3 0 0,-2 0 0,0 0 0,0-2 0,2-2 0,0-3 0,1-1 0,1-1 0,1 0 0,3-2 0,-1 0 0,1-2 0,-4-2 0,-1 0 0,0-2 0,0-1 0,0 1 0,0 0 0,-2 0 0,1 1 0,4-2 0,2-1 0,3-1 0,0-2 0,0 0 0,-2 1 0,1-1 0,-2 0 0,-1-1 0,0 0 0,-2-1 0,-2 1 0,0 2 0,-3-1 0,0 0 0,2-2 0,0 0 0,3 1 0,1-1 0,-1 1 0,1-2 0,-1 2 0,0-1 0,-1 2 0,-2 0 0,-2 1 0,-1 2 0,-2 2 0,0-1 0,0 1 0,-1-2 0,1 1 0,3 1 0,0-2 0,3 2 0,0-2 0,-1 0 0,2-1 0,1 1 0,1 2 0,-1 0 0,-1 0 0,0-1 0,-2 0 0,3-2 0,0 1 0,-2-1 0,2 3 0,-2 0 0,-1-1 0,0 1 0,-2 1 0,-1-1 0,1 0 0,2 0 0,1 0 0,-1 0 0,3 1 0,-1 1 0,2 0 0,1 1 0,-2 0 0,-2 0 0,-1 0 0,-2 2 0,2 0 0,-1 1 0,0 0 0,1 0 0,-2 1 0,2-1 0,-1 0 0,-1 0 0,0 2 0,-2 0 0,-1 0 0,0 1 0,1-1 0,1 0 0,1-1 0,-2 0 0,-1 0 0,0-1 0,1 3 0,1-2 0,1 1 0,0 0 0,-1 1 0,1-1 0,-2 0 0,-3 0 0,-2 1 0,-2 0 0,-1 2 0,-2 0 0,0 2 0,-2 0 0,0-1 0,2 0 0,-1 0 0,0 0 0,1 1 0,-2-1 0,-2 1 0,0 1 0,-3-1 0,0 2 0,0-1 0,1 1 0,-1-1 0,0 0 0,0 1 0,-1 0 0,-1 1 0,-2 1 0,-1-2 0,2 0 0,-5 0 0,1 0 0,-5 2 0,1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35:57.260"/>
    </inkml:context>
    <inkml:brush xml:id="br0">
      <inkml:brushProperty name="width" value="0.2" units="cm"/>
      <inkml:brushProperty name="height" value="0.2" units="cm"/>
      <inkml:brushProperty name="color" value="#E71224"/>
    </inkml:brush>
  </inkml:definitions>
  <inkml:trace contextRef="#ctx0" brushRef="#br0">0 0 24575,'23'0'0,"-2"0"0,-7 0 0,3 0 0,-1 0 0,2 0 0,2 0 0,0 0 0,2 0 0,-3 0 0,0 1 0,-1 1 0,-1 1 0,1 1 0,-2 0 0,2 0 0,0 2 0,-1 1 0,0-1 0,1 3 0,0-2 0,1 1 0,-1 2 0,0-2 0,1 1 0,1 2 0,1-1 0,2 1 0,-1 0 0,1-1 0,2 2 0,0-1 0,3 2 0,-1-2 0,2 2 0,0 1 0,0-2 0,0 3 0,0-1 0,0-1 0,0 1 0,-1 0 0,-1 0 0,0 1 0,-1-1 0,2 0 0,0 1 0,1 1 0,2 1 0,-2-1 0,2 1 0,0 0 0,1 1 0,2 2 0,-1-1 0,1-1 0,0 1 0,-1 0 0,1 0 0,0-1 0,-1-1 0,1 0 0,-2 0 0,-1-2 0,-2-1 0,-2-2 0,-3-1 0,-1 0 0,-2-1 0,2 0 0,-1 0 0,0-2 0,-1-1 0,1 0 0,2 0 0,0 0 0,2 0 0,0 1 0,0 0 0,2-2 0,-1 1 0,0-3 0,0 0 0,-2 0 0,0-1 0,-1 1 0,1-2 0,-1 0 0,0-2 0,1 1 0,0 1 0,1 0 0,-2 0 0,1 0 0,0 1 0,2-1 0,0-1 0,0-1 0,0 2 0,-2 0 0,0 0 0,0 0 0,2-2 0,2 0 0,3 0 0,0 0 0,2 0 0,0 0 0,-2 0 0,-1 0 0,0 0 0,1 0 0,-1 0 0,0 0 0,0 0 0,1 0 0,-1 0 0,1 0 0,-3 0 0,-1 0 0,1 0 0,-2 0 0,2 0 0,0 0 0,-2 0 0,2 0 0,-2 0 0,0 0 0,-1 0 0,-4 0 0,-2 0 0,-3 0 0,-2 0 0,0 0 0,0 0 0,2 0 0,0 0 0,3 0 0,3 0 0,3 0 0,2 0 0,1 0 0,0 0 0,0 0 0,-2 0 0,0 0 0,-2 0 0,-2 0 0,1 0 0,-2 0 0,0 0 0,-1-2 0,1 1 0,-1-1 0,1 0 0,-1 1 0,0 1 0,1 0 0,-3 0 0,-1 0 0,-1 0 0,1 0 0,-8 0 0,3 0 0,-10 0 0,2 0 0,1 0 0,-1 0 0,2 0 0,-2 0 0,1 0 0,1 0 0,-3 0 0,1-4 0,-3-1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36:08.373"/>
    </inkml:context>
    <inkml:brush xml:id="br0">
      <inkml:brushProperty name="width" value="0.2" units="cm"/>
      <inkml:brushProperty name="height" value="0.2" units="cm"/>
      <inkml:brushProperty name="color" value="#E71224"/>
    </inkml:brush>
  </inkml:definitions>
  <inkml:trace contextRef="#ctx0" brushRef="#br0">3539 0 24575,'35'0'0,"3"0"0,1 0 0,6 2 0,-5 3 0,1 3 0,1 6 0,-2 1 0,7 3 0,-2 0 0,2 3 0,1 2 0,3 5 0,-1 2 0,-1 0 0,-2 0 0,-4-3 0,-4 0 0,-4-1 0,-5-1 0,-1 2 0,1 2 0,-1 1 0,0 1 0,-2 1 0,0 0 0,-3 1 0,-1 1 0,-2 2 0,-1 0 0,1 3 0,-2 3 0,1 2 0,-1 5 0,-1 1 0,-2 2 0,-1-2 0,-1 0 0,-3-1 0,0 1 0,-4 0 0,0 0 0,-2 3 0,0 1 0,-1 1 0,-2 1 0,-1-1 0,-1-1 0,0-1 0,0 0 0,0-2 0,0-1 0,0-3 0,0-3 0,0-2 0,0-2 0,0-2 0,0 0 0,0 0 0,-2 1 0,-2-1 0,-3-1 0,-2-3 0,-2 0 0,1-4 0,1 0 0,-1 0 0,-1-1 0,0 1 0,0 0 0,-2 3 0,0 2 0,-1-2 0,2 3 0,0-4 0,0-2 0,1-1 0,0-2 0,1 1 0,0-1 0,0 1 0,0-1 0,-1 0 0,1-2 0,0-4 0,0 0 0,2-2 0,-2 2 0,0-1 0,-2 2 0,-2 2 0,1 1 0,-1-2 0,1 0 0,1 0 0,-2-1 0,2 2 0,-2 0 0,0 1 0,0 1 0,-3 1 0,1 3 0,-3 0 0,1 0 0,-2 1 0,0-1 0,1-3 0,1 0 0,0-2 0,-1 0 0,1 0 0,0-2 0,2 1 0,-2 1 0,-1-2 0,1 1 0,0-2 0,2 0 0,1 1 0,-1-2 0,0 1 0,1-1 0,-1 1 0,-2 0 0,0 0 0,-1 2 0,-1-1 0,2 3 0,-2 1 0,-3 0 0,0 1 0,-4 2 0,-1 2 0,1 1 0,-2-2 0,2-1 0,0-2 0,-1-1 0,1-1 0,-2-1 0,1 0 0,-1-2 0,0 1 0,1-1 0,1 0 0,1 0 0,-1-2 0,0-1 0,0-1 0,1-1 0,2 0 0,0-2 0,1 1 0,-2 2 0,-1-1 0,-2 1 0,-1-1 0,0 1 0,-2 2 0,1-1 0,-1-1 0,-1 0 0,3-1 0,-2 1 0,1 0 0,1-1 0,0-2 0,1 1 0,-1-1 0,2 0 0,0 0 0,1-1 0,1-1 0,0-2 0,0-1 0,1 0 0,0-1 0,-1 2 0,1 0 0,-1-1 0,0 1 0,-2-1 0,0 1 0,-3 1 0,-1 0 0,-1 1 0,0 1 0,1-1 0,0 0 0,-1-1 0,1-1 0,0 1 0,2-1 0,-1 2 0,-1-1 0,2 1 0,-2 0 0,-1-1 0,1 0 0,-1 0 0,1-2 0,0 2 0,1-1 0,-1-1 0,1 1 0,1-1 0,0-1 0,0-1 0,1-1 0,1-1 0,0-1 0,2-1 0,-1 1 0,-1 1 0,-1 0 0,1-1 0,0 0 0,2 1 0,-2-2 0,1 1 0,-2-1 0,-1 0 0,0 1 0,-2 0 0,-2 0 0,-2 1 0,1-1 0,0-2 0,2 0 0,3 0 0,3-2 0,1 1 0,-1-1 0,1 2 0,0 0 0,0-1 0,1 1 0,0-2 0,2 0 0,2-2 0,3 2 0,2 0 0,0 0 0,-1 0 0,1-1 0,0 1 0,0 0 0,0 0 0,-1-2 0,1 0 0,0 0 0,0 0 0,0 2 0,-1 0 0,3 0 0,0-1 0,0 1 0,-1 0 0,-1 0 0,0 0 0,0-2 0,0 0 0,-1 1 0,1 1 0,0 0 0,1 0 0,1-2 0,0 2 0,0 0 0,-1 0 0,1-1 0,0-1 0,0 0 0,-2 2 0,2 0 0,-1 0 0,2 0 0,0-2 0,-1 0 0,1 0 0,0 0 0,1 0 0,1 0 0,1 1 0,0 1 0,0 0 0,-1 0 0,1-2 0,2 0 0,1 0 0,0 0 0,1 1 0,0 1 0,0 0 0,0 0 0,-1-2 0,0 0 0,1 0 0,0 0 0,0 2 0,-1 0 0,2-1 0,-3 1 0,1-2 0,-1 0 0,-1 0 0,1 0 0,1 0 0,1 0 0,1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36:33.672"/>
    </inkml:context>
    <inkml:brush xml:id="br0">
      <inkml:brushProperty name="width" value="0.2" units="cm"/>
      <inkml:brushProperty name="height" value="0.2" units="cm"/>
      <inkml:brushProperty name="color" value="#E71224"/>
    </inkml:brush>
  </inkml:definitions>
  <inkml:trace contextRef="#ctx0" brushRef="#br0">0 442 24575,'16'17'0,"2"0"0,6 1 0,4 2 0,-1-1 0,3 1 0,4 2 0,2 0 0,6 4 0,-1 0 0,2-1 0,2 1 0,-1 0 0,1-1 0,0-1 0,0-1 0,0 1 0,1-1 0,1 1 0,3-1 0,6 0 0,2 1 0,3 0 0,3 2 0,-1-1 0,1-2 0,0-1 0,-1-3 0,0 0 0,2 0 0,2 0 0,5 0 0,2-1 0,0-3 0,1-2 0,-1-2 0,-3-1 0,-2-1 0,-2-2 0,-5 0 0,-1-2 0,-5-1 0,-4 1 0,0-3 0,-2 0 0,0-2 0,0 0 0,-1 0 0,1 0 0,1 0 0,-1 0 0,3 0 0,-3 0 0,2 0 0,-2 0 0,0 0 0,2 0 0,-1 0 0,0-1 0,-1-2 0,0-3 0,0-3 0,-3-3 0,-2 1 0,-3 1 0,-4 0 0,-2 1 0,-5-1 0,1-1 0,-3 1 0,-2-1 0,-1 0 0,-1-1 0,0-2 0,0-1 0,0-1 0,-1 0 0,1 0 0,0-1 0,-1-1 0,1-2 0,0-2 0,0-1 0,1-2 0,-1 0 0,0 2 0,1-1 0,1-1 0,0 0 0,-1 1 0,-3 1 0,-1 1 0,-2 0 0,-2 1 0,0 2 0,0 1 0,1-1 0,-2 1 0,-1 0 0,-1-1 0,1 1 0,-1-1 0,1-1 0,-1 0 0,1 1 0,-1 1 0,-1-1 0,-1 1 0,-1 1 0,0-1 0,0 3 0,-3 0 0,2 0 0,-1-1 0,0 1 0,1 0 0,-1 0 0,0 1 0,0 1 0,-2 1 0,-1 1 0,0 0 0,0 3 0,-1-1 0,0 3 0,-1-1 0,-1 0 0,0 0 0,0 1 0,0 1 0,-1 0 0,2 0 0,-1 0 0,1 0 0,0-1 0,1 0 0,1-2 0,-1 0 0,-2 1 0,-1 1 0,0 2 0,-2-1 0,3 1 0,-3-3 0,2 3 0,-3-2 0,0 0 0,0 0 0,0-2 0,0 3 0,2-1 0,2 0 0,1 1 0,1-1 0,-1 3 0,-2-1 0,1 0 0,-1-2 0,-1 2 0,-1-3 0,-1 3 0,-13 8 0,10-4 0,-10 7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36:46.330"/>
    </inkml:context>
    <inkml:brush xml:id="br0">
      <inkml:brushProperty name="width" value="0.2" units="cm"/>
      <inkml:brushProperty name="height" value="0.2" units="cm"/>
      <inkml:brushProperty name="color" value="#E71224"/>
    </inkml:brush>
  </inkml:definitions>
  <inkml:trace contextRef="#ctx0" brushRef="#br0">0 1493 24575,'0'-13'0,"0"1"0,0 8 0,0-2 0,1 1 0,2-2 0,3-2 0,4 0 0,3-2 0,4-4 0,2-2 0,3-2 0,4-2 0,2 1 0,2-1 0,1-1 0,-2 2 0,2 1 0,0 0 0,1 0 0,2-2 0,0-2 0,-1-1 0,3-2 0,1 1 0,1-1 0,2 1 0,2-3 0,2 0 0,3-1 0,3-1 0,3-1 0,6-1 0,3-1 0,3 1 0,3-1 0,0 1 0,2-2 0,1 0 0,3 2 0,4-2 0,3 0 0,6 0 0,-41 16 0,1-1 0,2 1 0,1 0 0,1 0 0,0 0 0,0 2 0,-1 0 0,45-12 0,-1 2 0,-4 2 0,2 1 0,2 2 0,3 1 0,-47 11 0,0-1 0,1 1 0,1 0 0,-1 0 0,0 0 0,-1 0 0,0 1 0,48-10 0,-3 2 0,-46 7 0,1 0 0,-1 1 0,1 0 0,1 1 0,-1 0 0,1 0 0,-1-1 0,45-5 0,-4 2 0,-5 1 0,-1 3 0,-1 1 0,-1 2 0,-1-1 0,1 3 0,1-1 0,-2-1 0,-3 2 0,-4 0 0,-1-1 0,0 3 0,0 0 0,1 0 0,0 0 0,2 0 0,1 0 0,5 0 0,0 0 0,2 0 0,1 0 0,1 0 0,4 4 0,4 3 0,-3 3 0,-5 4 0,-8-1 0,-11 2 0,-10-1 0,-8-1 0,-5 2 0,-7 1 0,-2 1 0,-6-3 0,-2 1 0,-4-2 0,-5-1 0,-4 1 0,-5-3 0,-2 1 0,-2-2 0,0 2 0,1 1 0,-1 1 0,0 2 0,1 1 0,1-1 0,0 3 0,0 3 0,-2 1 0,0 1 0,-1-1 0,-1-3 0,-3-2 0,1-2 0,0 0 0,0 0 0,1 1 0,-1 1 0,0 1 0,2 2 0,-2 2 0,0 1 0,1 3 0,0 1 0,0 2 0,1 2 0,-2 0 0,0 1 0,-1 0 0,-1-1 0,0-1 0,0-2 0,0-4 0,2 0 0,0-4 0,0 0 0,0-3 0,-2 0 0,0 1 0,0 1 0,0 3 0,0-2 0,0 2 0,0-2 0,0-3 0,0 0 0,0-1 0,0-2 0,0-1 0,0 0 0,0-1 0,0 1 0,0-1 0,0-1 0,0 0 0,0 0 0,0-1 0,0-1 0,0-2 0,0-2 0,0-1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47:27.963"/>
    </inkml:context>
    <inkml:brush xml:id="br0">
      <inkml:brushProperty name="width" value="0.2" units="cm"/>
      <inkml:brushProperty name="height" value="0.2" units="cm"/>
      <inkml:brushProperty name="color" value="#E71224"/>
    </inkml:brush>
  </inkml:definitions>
  <inkml:trace contextRef="#ctx0" brushRef="#br0">1 1 24575,'17'0'0,"1"0"0,-1 0 0,0 0 0,3 0 0,-2 0 0,2 0 0,1 0 0,2 0 0,1 0 0,3 2 0,1 2 0,0 1 0,0 0 0,-1 1 0,-1-1 0,-1 1 0,1 2 0,-3-2 0,1 0 0,-2 1 0,-1-1 0,-1 2 0,-3-1 0,-2 1 0,0-1 0,0 0 0,1 0 0,-1 0 0,0 0 0,0 1 0,0 0 0,1-1 0,-1 1 0,0-1 0,-1 0 0,-3 1 0,-1-1 0,-2-1 0,0-1 0,0 1 0,0-1 0,0 1 0,0 0 0,-1-1 0,-1 1 0,0 0 0,0 0 0,2-2 0,-2 2 0,1-2 0,-1 0 0,-1 0 0,0 0 0,0 0 0,0 1 0,0-1 0,0 2 0,1-1 0,0 1 0,1-1 0,1 1 0,1 0 0,-1 1 0,2 0 0,-1 1 0,1-1 0,0 0 0,-2 0 0,0 0 0,0 0 0,0 1 0,0-1 0,0-1 0,0-1 0,0 1 0,0 0 0,0 1 0,1 0 0,-1 0 0,-2-1 0,1 0 0,0 0 0,0 0 0,0 0 0,0 0 0,1 0 0,-1-1 0,0 2 0,1 1 0,-1 2 0,1-2 0,-1-1 0,0 1 0,-1-2 0,0 1 0,-1-1 0,0 0 0,1 0 0,-2 0 0,1 0 0,1 0 0,-2 1 0,2-1 0,-1 2 0,0 0 0,1 1 0,-1-1 0,1-1 0,-1 0 0,2 0 0,0 1 0,0 0 0,0 0 0,0 2 0,-1-1 0,0 0 0,0 1 0,0-1 0,1 0 0,-1 0 0,-1-1 0,1 2 0,-1-2 0,1 0 0,-1 0 0,1-1 0,-1 1 0,-1 0 0,2 1 0,-1-1 0,-1 1 0,0 0 0,2-1 0,-1 1 0,2 0 0,-2-1 0,1 0 0,-2 0 0,1-1 0,0 0 0,0 1 0,-1-1 0,2 1 0,0 0 0,0 0 0,2 1 0,-1-2 0,-2 0 0,0 2 0,1-1 0,-1 1 0,2 0 0,-2-2 0,1-1 0,-1 1 0,-1-1 0,0 1 0,0-1 0,0 0 0,0 0 0,-1-1 0,1 0 0,0 1 0,1 0 0,0 0 0,-1 1 0,1 0 0,-1 0 0,1 0 0,0 0 0,0 0 0,-1 0 0,-1-1 0,0-1 0,0 0 0,1 1 0,2 0 0,0 1 0,1 1 0,0 0 0,-1 1 0,0 0 0,0 0 0,0-1 0,-1-1 0,1 0 0,-1-1 0,1 1 0,-2 0 0,0-1 0,2-1 0,-1 1 0,2 0 0,0 1 0,1 1 0,-1-1 0,1 1 0,2 0 0,-1-1 0,0 0 0,-1-1 0,1 0 0,-4-2 0,3 0 0,-3 0 0,1 1 0,0 0 0,0 1 0,0-1 0,0-1 0,-1 0 0,1-1 0,-1 1 0,2 0 0,1 0 0,-2 0 0,0 0 0,-1-1 0,0 0 0,0-1 0,-1 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53:08.875"/>
    </inkml:context>
    <inkml:brush xml:id="br0">
      <inkml:brushProperty name="width" value="0.2" units="cm"/>
      <inkml:brushProperty name="height" value="0.2" units="cm"/>
      <inkml:brushProperty name="color" value="#E71224"/>
    </inkml:brush>
  </inkml:definitions>
  <inkml:trace contextRef="#ctx0" brushRef="#br0">417 0 24575,'1'22'0,"3"-3"0,2-6 0,-1 0 0,0-1 0,-2 1 0,1 0 0,0 1 0,1 1 0,-2 0 0,0 0 0,1 0 0,-1 0 0,1-2 0,0-1 0,0-1 0,-2 0 0,1-1 0,0 1 0,0 0 0,1 3 0,-1-1 0,0 0 0,-1 0 0,1-1 0,0 1 0,-1-2 0,0-2 0,-2 1 0,0 0 0,3 5 0,-2-3 0,2 1 0,-3-3 0,0-1 0,0 1 0,0 0 0,0-1 0,0 0 0,1-1 0,1-2 0,0-1 0,0 1 0,-2-2 0,-7 0 0,-4-2 0,-9-1 0,2 1 0,-1 0 0,1 1 0,1-1 0,-2 0 0,1 0 0,1-2 0,1 1 0,0 1 0,1 0 0,-2 0 0,-1-2 0,2 0 0,2 0 0,1 0 0,-1 0 0,-1 0 0,-1 0 0,-2 0 0,1 0 0,-1 0 0,3 0 0,2 0 0,0 0 0,1 0 0,0 0 0,2 0 0,3 0 0,0 0 0,3 0 0,-1 0 0,-1 0 0,0 0 0,-1 0 0,3 0 0,-1 0 0,-1 0 0,0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53:14.109"/>
    </inkml:context>
    <inkml:brush xml:id="br0">
      <inkml:brushProperty name="width" value="0.2" units="cm"/>
      <inkml:brushProperty name="height" value="0.2" units="cm"/>
      <inkml:brushProperty name="color" value="#E71224"/>
    </inkml:brush>
  </inkml:definitions>
  <inkml:trace contextRef="#ctx0" brushRef="#br0">1 136 24575,'18'-10'0,"-2"0"0,-4 7 0,-1-2 0,0 0 0,-2 1 0,1 0 0,0 0 0,0 0 0,1 0 0,-1 1 0,0-1 0,1 1 0,0-1 0,3 0 0,1 2 0,-1-1 0,-1 1 0,0 0 0,0-1 0,2 0 0,0 0 0,0-1 0,1 1 0,0-1 0,2 2 0,2-1 0,2 0 0,0 1 0,2-2 0,1 2 0,-1 0 0,1-1 0,0 1 0,-1 0 0,-2 0 0,-1 1 0,-2 1 0,-1 0 0,-2-2 0,0 0 0,-3 0 0,-1 0 0,-2 2 0,-2 0 0,-2 0 0,0 0 0,-1 0 0,2 0 0,-1 0 0,-1 0 0,0 2 0,-3 4 0,0 0 0,-2 3 0,0-2 0,-2 0 0,0 0 0,0 3 0,-1 1 0,-1 2 0,0 2 0,-2 1 0,0 1 0,1 2 0,-2 3 0,0-1 0,-1-1 0,1-2 0,2-2 0,-1-1 0,1 0 0,0 0 0,0 1 0,0-1 0,0 0 0,0 0 0,0 0 0,0 1 0,0-1 0,-1 0 0,2 0 0,-1 0 0,-1 0 0,1 1 0,-2-1 0,0 0 0,1-1 0,1-2 0,1-3 0,-1 0 0,2-3 0,0-1 0,1-2 0,0 4 0,0 3 0,2 5 0,0 2 0,-2 0 0,0-2 0,-2 1 0,1-2 0,-1-4 0,0-1 0,2-5 0,-1 1 0,1 0 0,-1 0 0,0 2 0,1-2 0,0-1 0,-2 1 0,1-1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53:18.760"/>
    </inkml:context>
    <inkml:brush xml:id="br0">
      <inkml:brushProperty name="width" value="0.2" units="cm"/>
      <inkml:brushProperty name="height" value="0.2" units="cm"/>
      <inkml:brushProperty name="color" value="#E71224"/>
    </inkml:brush>
  </inkml:definitions>
  <inkml:trace contextRef="#ctx0" brushRef="#br0">274 1 24575,'16'20'0,"0"-2"0,-4-2 0,1-1 0,-2-2 0,1 1 0,-1 2 0,-1 0 0,1 1 0,0-1 0,-1-1 0,-1 0 0,1-1 0,-2-1 0,1 0 0,0-1 0,-2 1 0,2-2 0,-3 0 0,1 1 0,-1-2 0,0 2 0,0-2 0,1 1 0,0-1 0,0-1 0,-2 1 0,0-3 0,-1 0 0,0-2 0,0 0 0,1 0 0,-4-1 0,6 3 0,-6-3 0,3 3 0,-1-3 0,1 1 0,-1 1 0,1 0 0,0 0 0,0 2 0,1-1 0,1 0 0,-2 0 0,0-1 0,0 1 0,-7-4 0,1 2 0,-6-1 0,1-1 0,0 1 0,-2 1 0,-4 1 0,-5 1 0,-2 2 0,-2-1 0,-2 0 0,-1 2 0,-1 0 0,0-1 0,4 1 0,0-2 0,3-1 0,-1 1 0,0 0 0,1 0 0,-1 1 0,0 0 0,1 1 0,-1 1 0,0-1 0,0 0 0,1 0 0,1-2 0,1 0 0,2 1 0,1-1 0,0 0 0,2-2 0,1-1 0,2 0 0,1-2 0,3 0 0,-2-1 0,2 2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53:26.203"/>
    </inkml:context>
    <inkml:brush xml:id="br0">
      <inkml:brushProperty name="width" value="0.2" units="cm"/>
      <inkml:brushProperty name="height" value="0.2" units="cm"/>
      <inkml:brushProperty name="color" value="#E71224"/>
    </inkml:brush>
  </inkml:definitions>
  <inkml:trace contextRef="#ctx0" brushRef="#br0">488 1 24575,'-6'16'0,"-2"0"0,-1-4 0,-1 1 0,2-1 0,-1 0 0,-1 0 0,1-1 0,-2 2 0,0 0 0,-3 3 0,1-1 0,-2 0 0,2 0 0,0 0 0,-1 1 0,0 2 0,-1-1 0,0 1 0,2-2 0,0-1 0,-1 1 0,1-1 0,0 0 0,2-1 0,1-3 0,0-1 0,2-1 0,-1 1 0,0-1 0,0 2 0,-3 0 0,1 1 0,0 1 0,-2-1 0,1 0 0,-1 0 0,2 0 0,1-1 0,0-1 0,2-1 0,1-2 0,-2 2 0,3-3 0,1 1 0,16-5 0,-1-1 0,10-1 0,-5 0 0,4 0 0,3 0 0,5 0 0,3 0 0,2 0 0,2 1 0,0 1 0,-1 2 0,1 1 0,-2 2 0,0-2 0,-1 2 0,0-1 0,0-1 0,-2-1 0,-1 0 0,0 0 0,-1 0 0,0 0 0,-1-2 0,-1 2 0,0-2 0,-1 0 0,0 2 0,-2-2 0,-1 0 0,-1-1 0,-3-1 0,1 0 0,-3 0 0,-2 0 0,-2 1 0,-5 1 0,-4 2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54:14.910"/>
    </inkml:context>
    <inkml:brush xml:id="br0">
      <inkml:brushProperty name="width" value="0.2" units="cm"/>
      <inkml:brushProperty name="height" value="0.2" units="cm"/>
      <inkml:brushProperty name="color" value="#E71224"/>
    </inkml:brush>
  </inkml:definitions>
  <inkml:trace contextRef="#ctx0" brushRef="#br0">1 396 24575,'23'10'0,"-2"0"0,-6-1 0,1 3 0,1 0 0,3 1 0,2 1 0,0 0 0,2 2 0,1 1 0,1-1 0,1 0 0,1 0 0,-1 1 0,-2-3 0,-1 0 0,-2-1 0,2 0 0,-1 1 0,-2-2 0,-1-1 0,-1 1 0,0-2 0,0 1 0,1-1 0,0 1 0,1 1 0,2-1 0,3-1 0,1 2 0,0-2 0,-1 1 0,-1-1 0,-1 0 0,0 0 0,0-1 0,-3-1 0,1 0 0,-2 0 0,-1 1 0,1-2 0,-2 0 0,-1 0 0,-2-1 0,2 0 0,1 0 0,2 0 0,0 2 0,-1-1 0,3 1 0,-1-1 0,1 0 0,0-1 0,0-1 0,1 1 0,-2-1 0,0-1 0,1 0 0,1-1 0,1-1 0,0 0 0,-1 0 0,-2 0 0,1 0 0,-1 0 0,0-2 0,1 0 0,1 0 0,2 0 0,0 0 0,1 0 0,-1 0 0,0 0 0,0 0 0,0 0 0,-1 0 0,2 0 0,1 0 0,0 0 0,-1 0 0,0 0 0,2 0 0,0-1 0,1-1 0,0-2 0,0-1 0,0-1 0,-2 1 0,-1-1 0,-1 0 0,-1-1 0,1 2 0,-1-1 0,0 0 0,1-2 0,0 0 0,1-2 0,1 0 0,0 1 0,0-2 0,0 2 0,1-1 0,1-1 0,1 0 0,-1-1 0,1-2 0,-3 2 0,1 0 0,-1 0 0,-1 2 0,0-2 0,-1 0 0,-1 1 0,0-2 0,1 1 0,1-1 0,0 0 0,2 0 0,-1 1 0,0 0 0,-1 1 0,-1-1 0,-3 2 0,0-2 0,-2 1 0,0 1 0,0 0 0,-3 1 0,2-1 0,-1 0 0,1 0 0,0 0 0,-1 2 0,1-3 0,0 1 0,1-1 0,1 0 0,2 1 0,1-2 0,-2 2 0,0 0 0,-2 0 0,0 0 0,0 0 0,0-1 0,2-1 0,2 1 0,-1-1 0,1 1 0,-2 1 0,-1 1 0,-1 1 0,-3 0 0,1 0 0,-1 0 0,3-2 0,0 1 0,0-1 0,0 0 0,0 1 0,-1-1 0,-1 1 0,-2-1 0,-1 2 0,2-1 0,1 0 0,-1 1 0,1 0 0,-3 2 0,1 0 0,-1 0 0,0 0 0,0-1 0,-1 0 0,-1 1 0,0 0 0,1 0 0,0 0 0,2-1 0,-1 0 0,0 1 0,0-1 0,1 2 0,-3-1 0,0 2 0,-2 0 0,-1 1 0,-1-1 0,-1 0 0,1 2 0,-1 0 0,0 0 0,-1-1 0,1-1 0,-2 2 0,0-1 0,0 1 0,0 0 0,0 0 0,1 0 0,-1 0 0,0 0 0,-1 0 0,0-1 0,0 2 0,1-3 0,0 2 0,1 0 0,0 1 0,-1-1 0,2 0 0,-5 0 0,3 0 0,-3 2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54:41.243"/>
    </inkml:context>
    <inkml:brush xml:id="br0">
      <inkml:brushProperty name="width" value="0.2" units="cm"/>
      <inkml:brushProperty name="height" value="0.2" units="cm"/>
      <inkml:brushProperty name="color" value="#E71224"/>
    </inkml:brush>
  </inkml:definitions>
  <inkml:trace contextRef="#ctx0" brushRef="#br0">597 1 24575,'-15'0'0,"2"2"0,5 1 0,1 1 0,1 1 0,-1-2 0,0 1 0,-3 1 0,-1 1 0,0 2 0,-1-1 0,1 1 0,0-1 0,-1 0 0,1 1 0,-1-1 0,1 0 0,0 1 0,0 0 0,1-1 0,-2 1 0,2-2 0,0 1 0,-1 1 0,0 0 0,-1-1 0,0 1 0,0-1 0,0 0 0,0 0 0,1-1 0,0 0 0,0-1 0,-1 1 0,2 0 0,-1 0 0,1-1 0,-2 0 0,1 1 0,1-1 0,0 1 0,0-1 0,1 1 0,0 0 0,0 0 0,1-1 0,0 1 0,0-3 0,1 2 0,1-2 0,2 0 0,0 1 0,-1-2 0,0 1 0,-2 1 0,-1 2 0,-2 1 0,-2 2 0,1 1 0,1-3 0,5-2 0,3-3 0,16-2 0,-6 0 0,11 0 0,-10 0 0,3 0 0,0 1 0,1 2 0,0 4 0,0 1 0,2 1 0,1 1 0,2-1 0,2 1 0,1 2 0,2 2 0,-1-2 0,0 1 0,-2-1 0,0-2 0,0-1 0,-3-1 0,0 0 0,-2 0 0,0-1 0,-2-1 0,-1 0 0,-3-1 0,1 1 0,0-1 0,-1 1 0,0 0 0,-2-1 0,0-2 0,1 1 0,-2-1 0,0 1 0,0-1 0,-1-1 0,1 0 0,-2-1 0,3 2 0,-3-1 0,2 1 0,0-1 0,-1 2 0,1-1 0,0 0 0,-1 0 0,0 1 0,-1-1 0,0 1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54:53.640"/>
    </inkml:context>
    <inkml:brush xml:id="br0">
      <inkml:brushProperty name="width" value="0.2" units="cm"/>
      <inkml:brushProperty name="height" value="0.2" units="cm"/>
      <inkml:brushProperty name="color" value="#E71224"/>
    </inkml:brush>
  </inkml:definitions>
  <inkml:trace contextRef="#ctx0" brushRef="#br0">138 0 24575,'7'14'0,"-1"-1"0,1-8 0,0 1 0,-1-1 0,2 1 0,2 2 0,-2 0 0,4 2 0,0 0 0,0 0 0,1 1 0,-2-1 0,1 0 0,0 0 0,-1-1 0,1 0 0,-1-2 0,0 1 0,-1-1 0,0 0 0,0-1 0,-1 0 0,1-1 0,-1 0 0,0 0 0,1 1 0,-1-3 0,-1 2 0,1 0 0,-1-2 0,1 3 0,0 0 0,0-1 0,2 3 0,0-3 0,0 0 0,0 0 0,0 0 0,1 0 0,-1 0 0,3 1 0,-2 1 0,1 0 0,-3-1 0,-2 0 0,-3-3 0,-8 3 0,-1-2 0,-5 1 0,2-3 0,0 0 0,-2 0 0,-1 1 0,-3 3 0,-3 1 0,-7 3 0,-3 2 0,-4 3 0,-5-1 0,-1 1 0,-1 0 0,1-1 0,2 2 0,4 1 0,3-3 0,2 1 0,3-3 0,1 0 0,1-1 0,-15 9 0,13-8 0,-10 6 0,18-12 0,4 0 0,3-6 0,4 1 0,2-4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54:59.674"/>
    </inkml:context>
    <inkml:brush xml:id="br0">
      <inkml:brushProperty name="width" value="0.2" units="cm"/>
      <inkml:brushProperty name="height" value="0.2" units="cm"/>
      <inkml:brushProperty name="color" value="#E71224"/>
    </inkml:brush>
  </inkml:definitions>
  <inkml:trace contextRef="#ctx0" brushRef="#br0">115 0 24575,'23'16'0,"-4"-2"0,-6-4 0,-1 0 0,-2-3 0,1 1 0,0 0 0,2 0 0,0 2 0,0 1 0,1 0 0,-1 1 0,2 0 0,1-2 0,-1 1 0,-2-1 0,0 0 0,0-1 0,-1-2 0,1 1 0,-2-1 0,-1 0 0,0-1 0,-1-1 0,0 1 0,0-2 0,-1 1 0,0-1 0,-1-1 0,0 1 0,1 0 0,0 0 0,2 0 0,1 0 0,0 2 0,0-2 0,1 1 0,-1-1 0,-1-1 0,0 1 0,-2-1 0,-1 1 0,-2-1 0,-1 0 0,-2 4 0,0-2 0,-2 2 0,-3-1 0,-1-3 0,-2 1 0,-1-1 0,0 0 0,0 0 0,-1 0 0,-1 0 0,0 0 0,-1 0 0,-4 1 0,-1 0 0,-4 2 0,-3 0 0,-3 1 0,-1 1 0,0 0 0,1 0 0,3-1 0,4 0 0,2 0 0,2-2 0,4-1 0,3-1 0,3 1 0,1-3 0,-3 2 0,-2 1 0,-5 4 0,-1 3 0,-2 1 0,-1-1 0,1-1 0,0-2 0,5-2 0,3-4 0,2 1 0,-1 3 0,-3 3 0,-4 5 0,-8 4 0,-1 2 0,-1 1 0,2-2 0,11-10 0,3-3 0,8-7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55:39.405"/>
    </inkml:context>
    <inkml:brush xml:id="br0">
      <inkml:brushProperty name="width" value="0.2" units="cm"/>
      <inkml:brushProperty name="height" value="0.2" units="cm"/>
      <inkml:brushProperty name="color" value="#E71224"/>
    </inkml:brush>
  </inkml:definitions>
  <inkml:trace contextRef="#ctx0" brushRef="#br0">0 0 24575,'0'35'0,"0"4"0,3 3 0,3 1 0,2-1 0,2-1 0,-2-2 0,-1 1 0,-1-3 0,1-1 0,-1-5 0,1-2 0,-1-2 0,0-2 0,1 0 0,0-1 0,1 0 0,1-1 0,1 0 0,1 0 0,1-1 0,2 0 0,-1-1 0,0 0 0,0-1 0,-1-3 0,1-2 0,0 0 0,1 1 0,1-2 0,0 0 0,1-1 0,0-1 0,3 0 0,2 2 0,5-2 0,1 2 0,3 1 0,1-2 0,0 1 0,1-1 0,-1-1 0,-2 0 0,-2-2 0,2 0 0,0-2 0,2 1 0,3 0 0,0 1 0,-1-1 0,1 0 0,0 2 0,-1 0 0,1-1 0,2 2 0,3-1 0,1 0 0,1-1 0,0-1 0,-2-1 0,0 0 0,-4 0 0,-3-3 0,-3 1 0,-1 0 0,-2 1 0,1 1 0,0-2 0,0 0 0,-1 0 0,1-2 0,0 2 0,0 0 0,1-2 0,-2 1 0,1-1 0,-1-2 0,-1 2 0,0-2 0,-2 1 0,1 1 0,-1-2 0,1 0 0,-2 0 0,0 0 0,-1 0 0,2 0 0,1 0 0,0 0 0,1 1 0,0 0 0,1 0 0,1-1 0,2-1 0,1-1 0,-1 1 0,3 1 0,-3 1 0,3-1 0,-1-2 0,-1 0 0,1 0 0,-2 0 0,0 0 0,0 0 0,0 0 0,0 0 0,-2 0 0,0 2 0,-2 0 0,1 0 0,-1 0 0,0-2 0,0 0 0,0 0 0,-1 1 0,0 1 0,1 0 0,-1 0 0,-2-2 0,0 0 0,1 0 0,0 0 0,1 0 0,1 1 0,1 1 0,0 0 0,2 0 0,-1-1 0,1-1 0,0 0 0,1 0 0,0 0 0,-2 0 0,-1 0 0,-1 0 0,1 0 0,0 0 0,1 0 0,0 0 0,0 0 0,1 0 0,0 0 0,1 0 0,-2 0 0,-1 0 0,-2 0 0,-2 0 0,1 0 0,-1 0 0,0 0 0,-1 0 0,-1 0 0,0 0 0,0 0 0,-2 0 0,2 0 0,-1 0 0,-1 0 0,-2 0 0,-1 0 0,0 0 0,1 0 0,-1 0 0,0 0 0,0 0 0,0 0 0,2 0 0,1 0 0,0 0 0,-1 0 0,-2 0 0,0 0 0,1 0 0,-1 0 0,0 0 0,0 0 0,1 0 0,-1 0 0,0 0 0,0 0 0,-2 0 0,1 0 0,-1 0 0,0 0 0,2 0 0,1 0 0,-2 0 0,-1 0 0,0 0 0,-1 0 0,1 0 0,1 0 0,-1 0 0,-1 0 0,1 0 0,0 0 0,1 0 0,1 0 0,-2 0 0,0 0 0,0 0 0,0 0 0,0 0 0,0 0 0,0 0 0,2 0 0,-1 0 0,0 0 0,-1 0 0,-2 0 0,1 0 0,0 0 0,-1 0 0,2 0 0,-1 0 0,1 0 0,0 0 0,-1 0 0,1 0 0,0 0 0,0 0 0,-2 0 0,-1 0 0,-4 0 0,-21-4 0,8 0 0,-16-4 0,14 2 0,1-1 0,-2 2 0,-1-1 0,0-2 0,-2 2 0,1-2 0,2 1 0,0 1 0,1 0 0,0 1 0,0 0 0,0-1 0,1 1 0,0 0 0,2 0 0,3 3 0,15 7 0,-3 0 0,12 7 0,-9-4 0,0 1 0,1 1 0,0-1 0,0 1 0,1-2 0,-1-1 0,-2 0 0,-1 0 0,0-1 0,0 0 0,-1-1 0,0-1 0,-2 1 0,1-2 0,-2 0 0,0 0 0,-2 0 0,1 0 0,0 0 0,1 0 0,0 1 0,0 0 0,0 1 0,1-1 0,-1 1 0,-3-2 0,-12 2 0,3-2 0,-7 2 0,9-3 0,0 1 0,0-1 0,-1 2 0,-1-1 0,-2 1 0,-2 2 0,-4 0 0,-1 2 0,-3 1 0,0 0 0,-1 1 0,1-2 0,-1 0 0,-2 0 0,1 2 0,-1-2 0,1-1 0,1-1 0,2 0 0,2 2 0,1-3 0,3 1 0,2-3 0,4-2 0,2-9 0,1-3 0,2 0 0,0 3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57:08.418"/>
    </inkml:context>
    <inkml:brush xml:id="br0">
      <inkml:brushProperty name="width" value="0.2" units="cm"/>
      <inkml:brushProperty name="height" value="0.2" units="cm"/>
      <inkml:brushProperty name="color" value="#E71224"/>
    </inkml:brush>
  </inkml:definitions>
  <inkml:trace contextRef="#ctx0" brushRef="#br0">1192 24 24575,'-25'0'0,"2"-2"0,7 0 0,1 0 0,0 1 0,0 1 0,-2-1 0,-1-1 0,0 0 0,0 0 0,1-2 0,-1 2 0,1 0 0,-2 1 0,2 1 0,-1 0 0,1 0 0,1 0 0,2 0 0,1 0 0,0 0 0,0 0 0,-2 0 0,-2 0 0,-1 0 0,-1 0 0,-2 0 0,0 2 0,-2 2 0,1 4 0,-1 1 0,0 2 0,0 0 0,1-1 0,0-1 0,3 1 0,1 0 0,1 0 0,1 1 0,-1-1 0,-3 1 0,-1 3 0,-2 3 0,-3 5 0,0 4 0,-3 4 0,-2 2 0,1 2 0,0 2 0,2 0 0,2 3 0,0 2 0,2 2 0,2 1 0,2 1 0,3-1 0,2-3 0,2-2 0,3-4 0,3-4 0,1-2 0,3-1 0,1 0 0,0 1 0,0 3 0,-1 3 0,2 2 0,0 2 0,1 5 0,0 0 0,0 4 0,0-1 0,0-2 0,3 1 0,5-1 0,4 0 0,5 0 0,0-2 0,1-1 0,-1 1 0,0-3 0,1 1 0,-1-2 0,2 0 0,1 0 0,4 1 0,2 1 0,3 1 0,4 1 0,1 0 0,1-2 0,2 1 0,1 0 0,2-1 0,0-1 0,-3-3 0,-1-4 0,-4-4 0,-1-2 0,-1-2 0,-1 0 0,0-2 0,-3-2 0,1 0 0,-1-3 0,-1 3 0,1-1 0,1 1 0,0 1 0,1-1 0,1 0 0,-2-1 0,1 1 0,0 0 0,0 0 0,0 0 0,1-1 0,-1 2 0,-2-2 0,2 0 0,0-1 0,0-2 0,1 1 0,-2 1 0,0-1 0,1 1 0,-1-3 0,2 0 0,0 1 0,-1-1 0,-2 0 0,-1 0 0,-1 0 0,0-2 0,0 0 0,-3-2 0,-1-1 0,-3 0 0,-2-1 0,0 0 0,1-2 0,-1 0 0,-2 0 0,1 2 0,-1 0 0,-2-1 0,3 1 0,-3-1 0,1 1 0,1 0 0,0 1 0,3-1 0,-1 1 0,0-1 0,0 2 0,2 0 0,1 1 0,2 0 0,-1 1 0,1 1 0,2 1 0,0 0 0,2 0 0,1 0 0,0 0 0,0 0 0,-1 0 0,-1 0 0,0 0 0,-1 0 0,-1 0 0,-1-1 0,0 1 0,1-2 0,0-1 0,0 1 0,0 0 0,-1 2 0,0 0 0,0-1 0,1 1 0,-1-1 0,1 1 0,-1 0 0,-1-1 0,1 1 0,0 0 0,-1-1 0,1 1 0,0-2 0,-3-1 0,1 0 0,-3-1 0,0 1 0,0-2 0,0 1 0,1 1 0,1 0 0,1 0 0,-1-2 0,0 0 0,-1 0 0,-1-1 0,0 0 0,-1 0 0,-1 0 0,0 0 0,-1-1 0,0 0 0,-1-1 0,-1 0 0,2 0 0,-1-1 0,1 0 0,0 1 0,0 0 0,1-1 0,-2 1 0,1-2 0,-1 0 0,-1 0 0,1 0 0,-1 0 0,1 0 0,1 0 0,-1-1 0,-1 0 0,1 1 0,1 0 0,-2-1 0,1 2 0,0-1 0,0 0 0,0-1 0,-1 1 0,1-1 0,1 0 0,-1 1 0,1-2 0,-2 0 0,0 0 0,-1-1 0,0 1 0,-1 0 0,0 0 0,0-1 0,0 0 0,0 0 0,1 0 0,-2-1 0,1 1 0,-5-1 0,1 2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4T15:57:14.928"/>
    </inkml:context>
    <inkml:brush xml:id="br0">
      <inkml:brushProperty name="width" value="0.2" units="cm"/>
      <inkml:brushProperty name="height" value="0.2" units="cm"/>
      <inkml:brushProperty name="color" value="#E71224"/>
    </inkml:brush>
  </inkml:definitions>
  <inkml:trace contextRef="#ctx0" brushRef="#br0">1 608 24575,'32'0'0,"0"-1"0,-3-1 0,3 0 0,-5-1 0,1 0 0,1-1 0,1 0 0,4-1 0,-1 1 0,-2 2 0,-1-1 0,-2 1 0,-2 0 0,0 0 0,-2 2 0,-2 0 0,-3 0 0,-1 0 0,-1 0 0,-2 0 0,-2 0 0,-2 0 0,-1 0 0,0 0 0,-1 0 0,2 0 0,0 0 0,1 0 0,1 0 0,1 0 0,1 0 0,-1 0 0,-1 0 0,-5-3 0,-4-2 0,-3-4 0,-1-2 0,0-2 0,0-5 0,-1-2 0,-3-7 0,-2 1 0,-2 0 0,0 0 0,0 3 0,1 1 0,1 2 0,0 3 0,1 0 0,-1 2 0,0 2 0,1 1 0,0 2 0,2 2 0,-3 0 0,1-1 0,0 1 0,-1 0 0,-1-2 0,4 4 0,-3-1 0,4 4 0,0-2 0,1-1 0,1-3 0,0 1 0,0-1 0,0 1 0,0 3 0,0-1 0,-4 2 0,0 0 0,-1-1 0,2 0 0,3-1 0,0 0 0,-1-1 0,-1 0 0,0-2 0,-1 0 0,-1-1 0,0-1 0,1 2 0,1 1 0,0 4 0,0 0 0,-1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19T10:17:54.601"/>
    </inkml:context>
    <inkml:brush xml:id="br0">
      <inkml:brushProperty name="width" value="0.1" units="cm"/>
      <inkml:brushProperty name="height" value="0.1" units="cm"/>
      <inkml:brushProperty name="color" value="#66CC00"/>
    </inkml:brush>
  </inkml:definitions>
  <inkml:trace contextRef="#ctx0" brushRef="#br0">1 417 24575,'31'-1'0,"22"-3"0,25-7 0,-25 2 0,3-2 0,8-3 0,2-2 0,6-1 0,0 0 0,2 0 0,0 1 0,-2 1 0,-2 1 0,-3 2 0,-2 1 0,-3 1 0,0 1 0,4 0 0,2 1 0,1 1 0,2-1 0,4-1 0,1 0 0,5-1 0,-1-1 0,1 0 0,-1 0 0,2 0 0,1-1 0,-3 2 0,1 0 0,-2 1 0,0 1 0,-1 1 0,1 0 0,-1 2 0,2 1 0,1 1 0,0 0 0,2 0 0,0 0 0,3 0 0,0 1 0,0 0 0,0 0 0,0-1 0,0 0 0,0 1 0,-1 0 0,-3 1 0,0-1 0,-1 0 0,-2 1 0,-4 1 0,-3 0 0,-4 0 0,-3 0 0,-6 0 0,-1 0 0,-6 0 0,0 0 0,42 0 0,-7 3 0,-7 2 0,-8 4 0,-5 1 0,-7-3 0,-3 0 0,-6 1 0,0 0 0,2 3 0,1 0 0,3 1 0,-3 0 0,2 0 0,1-1 0,3 1 0,2 1 0,-1 1 0,5 1 0,0 1 0,1 2 0,1 2 0,-5-1 0,-3 0 0,-7-3 0,-3 0 0,-3 2 0,-1-2 0,0 2 0,-1 0 0,3 0 0,2 3 0,-1-2 0,-3-4 0,-6-2 0,-6-1 0,-6 0 0,-6-1 0,-2-1 0,-2-2 0,-4-1 0,-2 0 0,-4-3 0,-4-2 0,-2-4 0,-7-3 0,-2 0 0,-5-4 0,1-2 0,-1-2 0,0-2 0,0-1 0,-1 1 0,2-1 0,-3-4 0,1-1 0,-1 0 0,1 1 0,0 2 0,0 0 0,2 3 0,2 3 0,2 5 0,4 0 0,-3-4 0,-2-8 0,-2-4 0,-3-1 0,2 2 0,3 5 0,2 1 0,4 5 0,1 1 0,-3 0 0,-3-2 0,-1 1 0,-1 1 0,8 5 0,4 3 0,6 9 0,4 6 0,5 10 0,3 9 0,4 1 0,2 2 0,-3-7 0,-3-4 0,-4-5 0,-3 0 0,-2-1 0,-3 0 0,0-2 0,0-1 0,0 1 0,0-1 0,2 1 0,0-1 0,1 1 0,2 4 0,0 3 0,0 4 0,0 3 0,-1-2 0,0-2 0,-3-4 0,-2-2 0,-3-4 0,-3-5 0,-1-2 0,0-5 0,1-2 0,-7 0 0,1-2 0,-10 0 0,2 1 0,-7 2 0,-7 2 0,-9 2 0,-9 2 0,-5-1 0,-1 1 0,1 1 0,5-3 0,5 0 0,3-2 0,8-3 0,3 0 0,5-2 0,2 2 0,0 1 0,-1 1 0,-1 0 0,-1 0 0,2 0 0,4-2 0,6 0 0,2-1 0,3-1 0,0 0 0,-1 0 0,1 0 0,-2 0 0,2 0 0,-1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6T18:35:41.719"/>
    </inkml:context>
    <inkml:brush xml:id="br0">
      <inkml:brushProperty name="width" value="0.1" units="cm"/>
      <inkml:brushProperty name="height" value="0.1" units="cm"/>
      <inkml:brushProperty name="color" value="#33CCFF"/>
    </inkml:brush>
  </inkml:definitions>
  <inkml:trace contextRef="#ctx0" brushRef="#br0">0 3824 24575,'63'-28'0,"0"1"0,-3 0 0,13-8 0,-1-1 0,-22 9 0,2-1 0,1 0 0,2 1 0,4-1 0,2 2 0,4 0 0,0-2 0,4-2 0,3-2 0,3-2 0,3-1 0,3-2 0,0-2 0,1-2 0,0-2 0,3-2 0,-40 22 0,-1-1 0,2 0 0,1 0 0,2-1 0,-1 0 0,2-1 0,-1 0 0,1-1 0,0 1 0,1-1 0,-1 0 0,0 1 0,1 0 0,-1 0 0,1 1 0,-1 0 0,1 1 0,-1 1 0,0 1 0,0 0 0,0 0 0,1 0 0,0 1 0,4-1 0,0 0 0,1 0 0,0-1 0,2 0 0,0-1 0,1 1 0,-1-1 0,0 0 0,0 0 0,2 0 0,0-1 0,1 0 0,0-1 0,0-1 0,-1 0 0,1-2 0,-2 0 0,0 0 0,-1 0 0,-1 0 0,-1 1 0,-1 0 0,0 2 0,-3 1 0,1 2 0,-1 0 0,1 0 0,-2 3 0,1 0 0,0 0 0,0 1 0,-1 1 0,0-1 0,-1 2 0,-1 0 0,-1-1 0,-1-1 0,41-16 0,-5 1 0,-8 2 0,-4 3 0,-3-1 0,0-1 0,3-1 0,1-1 0,0-1 0,-2 0 0,-3 0 0,-1 0 0,-3 1 0,0-2 0,1 2 0,0 0 0,1 2 0,0 2 0,-1 1 0,-2-2 0,-3 0 0,-1 0 0,-2 0 0,-1 2 0,0-2 0,1 1 0,-2 2 0,-4 2 0,-2 3 0,-3 0 0,-1-2 0,0 1 0,1-1 0,2 2 0,0 0 0,1-2 0,2 0 0,-2-1 0,0 0 0,-2 3 0,-5 2 0,-3 1 0,-5 2 0,-2 1 0,-2 0 0,0 0 0,0 1 0,0 1 0,0 0 0,1-1 0,-1 0 0,0 1 0,2 0 0,-2 1 0,2-1 0,1-1 0,-1 1 0,0 0 0,0-1 0,1 0 0,1 0 0,-1 1 0,-3 2 0,-2 1 0,-3 2 0,-2 1 0,-2 0 0,-3 1 0,-2 0 0,0 1 0,1-1 0,2 0 0,0-1 0,-1 0 0,-1 0 0,-1 3 0,1-1 0,-1-2 0,-6 5 0,0-2 0,-9 5 0,-9 0 0,0 0 0,-14 0 0,0-2 0,-6 0 0,-7 0 0,-1-2 0,3 2 0,2 0 0,8 0 0,4 2 0,3 0 0,4 0 0,0 0 0,2 0 0,0 0 0,0 0 0,0 0 0,0 0 0,-2 0 0,1 0 0,4 0 0,1 0 0,3 0 0,1 0 0,-3 0 0,-4 0 0,-9 0 0,-10 0 0,-8 0 0,-4 0 0,4 0 0,6 0 0,12 0 0,9 0 0,8 0 0,12 0 0,-3 0 0,5 0 0,-3 0 0,2 0 0,5 0 0,3 0 0,1 0 0,2 0 0,0 0 0,-1 0 0,-2 0 0,-2 0 0,-3 0 0,-1 0 0,-1 0 0,-1 0 0,2 0 0,1 0 0,0 0 0,4 0 0,3 0 0,3 0 0,3 0 0,-1 0 0,-1 0 0,-1 2 0,-2 0 0,-2 0 0,-3-1 0,-4 0 0,-4 1 0,-3 0 0,-3 0 0,0 0 0,2 0 0,3 1 0,1 1 0,2-2 0,1 1 0,-1-1 0,0 1 0,0 1 0,-6-1 0,-1 1 0,-4-1 0,0 2 0,0 0 0,0 3 0,0 1 0,-2 2 0,-2 3 0,-2 3 0,-2 3 0,0 1 0,1 1 0,0-3 0,0-1 0,1-3 0,0-1 0,2-6 0,2-1 0,2-4 0,0 5 0,-3 5 0,-3 5 0,-4 3 0,-3 2 0,0 0 0,-1-1 0,3-2 0,1-2 0,1-3 0,2 0 0,-1 0 0,-1-1 0,1-1 0,-1-1 0,2-2 0,1-1 0,2-1 0,2-2 0,0-1 0,1 2 0,-3 3 0,0 1 0,-1 2 0,-1 0 0,0-2 0,1-3 0,0-6 0,3-3 0,1-2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6T18:37:54.445"/>
    </inkml:context>
    <inkml:brush xml:id="br0">
      <inkml:brushProperty name="width" value="0.1" units="cm"/>
      <inkml:brushProperty name="height" value="0.1" units="cm"/>
      <inkml:brushProperty name="color" value="#33CCFF"/>
    </inkml:brush>
  </inkml:definitions>
  <inkml:trace contextRef="#ctx0" brushRef="#br0">0 3824 24575,'63'-28'0,"0"1"0,-3 0 0,13-8 0,-1-1 0,-22 9 0,2-1 0,1 0 0,2 1 0,4-1 0,2 2 0,4 0 0,0-2 0,4-2 0,3-2 0,3-2 0,3-1 0,3-2 0,0-2 0,1-2 0,0-2 0,3-2 0,-40 22 0,-1-1 0,2 0 0,1 0 0,2-1 0,-1 0 0,2-1 0,-1 0 0,1-1 0,0 1 0,1-1 0,-1 0 0,0 1 0,1 0 0,-1 0 0,1 1 0,-1 0 0,1 1 0,-1 1 0,0 1 0,0 0 0,0 0 0,1 0 0,0 1 0,4-1 0,0 0 0,1 0 0,0-1 0,2 0 0,0-1 0,1 1 0,-1-1 0,0 0 0,0 0 0,2 0 0,0-1 0,1 0 0,0-1 0,0-1 0,-1 0 0,1-2 0,-2 0 0,0 0 0,-1 0 0,-1 0 0,-1 1 0,-1 0 0,0 2 0,-3 1 0,1 2 0,-1 0 0,1 0 0,-2 3 0,1 0 0,0 0 0,0 1 0,-1 1 0,0-1 0,-1 2 0,-1 0 0,-1-1 0,-1-1 0,41-16 0,-5 1 0,-8 2 0,-4 3 0,-3-1 0,0-1 0,3-1 0,1-1 0,0-1 0,-2 0 0,-3 0 0,-1 0 0,-3 1 0,0-2 0,1 2 0,0 0 0,1 2 0,0 2 0,-1 1 0,-2-2 0,-3 0 0,-1 0 0,-2 0 0,-1 2 0,0-2 0,1 1 0,-2 2 0,-4 2 0,-2 3 0,-3 0 0,-1-2 0,0 1 0,1-1 0,2 2 0,0 0 0,1-2 0,2 0 0,-2-1 0,0 0 0,-2 3 0,-5 2 0,-3 1 0,-5 2 0,-2 1 0,-2 0 0,0 0 0,0 1 0,0 1 0,0 0 0,1-1 0,-1 0 0,0 1 0,2 0 0,-2 1 0,2-1 0,1-1 0,-1 1 0,0 0 0,0-1 0,1 0 0,1 0 0,-1 1 0,-3 2 0,-2 1 0,-3 2 0,-2 1 0,-2 0 0,-3 1 0,-2 0 0,0 1 0,1-1 0,2 0 0,0-1 0,-1 0 0,-1 0 0,-1 3 0,1-1 0,-1-2 0,-6 5 0,0-2 0,-9 5 0,-9 0 0,0 0 0,-14 0 0,0-2 0,-6 0 0,-7 0 0,-1-2 0,3 2 0,2 0 0,8 0 0,4 2 0,3 0 0,4 0 0,0 0 0,2 0 0,0 0 0,0 0 0,0 0 0,0 0 0,-2 0 0,1 0 0,4 0 0,1 0 0,3 0 0,1 0 0,-3 0 0,-4 0 0,-9 0 0,-10 0 0,-8 0 0,-4 0 0,4 0 0,6 0 0,12 0 0,9 0 0,8 0 0,12 0 0,-3 0 0,5 0 0,-3 0 0,2 0 0,5 0 0,3 0 0,1 0 0,2 0 0,0 0 0,-1 0 0,-2 0 0,-2 0 0,-3 0 0,-1 0 0,-1 0 0,-1 0 0,2 0 0,1 0 0,0 0 0,4 0 0,3 0 0,3 0 0,3 0 0,-1 0 0,-1 0 0,-1 2 0,-2 0 0,-2 0 0,-3-1 0,-4 0 0,-4 1 0,-3 0 0,-3 0 0,0 0 0,2 0 0,3 1 0,1 1 0,2-2 0,1 1 0,-1-1 0,0 1 0,0 1 0,-6-1 0,-1 1 0,-4-1 0,0 2 0,0 0 0,0 3 0,0 1 0,-2 2 0,-2 3 0,-2 3 0,-2 3 0,0 1 0,1 1 0,0-3 0,0-1 0,1-3 0,0-1 0,2-6 0,2-1 0,2-4 0,0 5 0,-3 5 0,-3 5 0,-4 3 0,-3 2 0,0 0 0,-1-1 0,3-2 0,1-2 0,1-3 0,2 0 0,-1 0 0,-1-1 0,1-1 0,-1-1 0,2-2 0,1-1 0,2-1 0,2-2 0,0-1 0,1 2 0,-3 3 0,0 1 0,-1 2 0,-1 0 0,0-2 0,1-3 0,0-6 0,3-3 0,1-2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6T18:42:07.708"/>
    </inkml:context>
    <inkml:brush xml:id="br0">
      <inkml:brushProperty name="width" value="0.1" units="cm"/>
      <inkml:brushProperty name="height" value="0.1" units="cm"/>
      <inkml:brushProperty name="color" value="#33CCFF"/>
    </inkml:brush>
  </inkml:definitions>
  <inkml:trace contextRef="#ctx0" brushRef="#br0">0 3226 24575,'53'-24'0,"0"1"0,-3 1 0,12-8 0,-1 0 0,-18 6 0,1 1 0,0 0 0,2 0 0,4-1 0,1 2 0,4 0 0,1-2 0,2-1 0,2-2 0,4-2 0,1 0 0,3-2 0,1-2 0,0-1 0,0-3 0,3-1 0,-35 19 0,1-1 0,1 0 0,1-1 0,0 0 0,1-1 0,1 1 0,0-1 0,0 0 0,0-1 0,1 0 0,-1 1 0,1 0 0,0 0 0,-1 0 0,0 1 0,1 0 0,-1 1 0,1 0 0,-1 1 0,0 1 0,1-1 0,-1 1 0,2 0 0,2 0 0,0-1 0,1 0 0,1 0 0,1 0 0,0-1 0,0 0 0,1-1 0,-1 2 0,0-1 0,1-1 0,1 0 0,0 0 0,0-1 0,1-1 0,-1 0 0,-1-1 0,1-1 0,-2 1 0,0-1 0,-1 1 0,-1 0 0,0 1 0,-1 1 0,-2 1 0,1 1 0,-1 1 0,0 0 0,0 1 0,-1 2 0,1-1 0,0 1 0,-1 1 0,0-1 0,-1 2 0,0-1 0,-2 0 0,-1-1 0,36-14 0,-5 2 0,-7 1 0,-3 2 0,-3 0 0,0-1 0,4-1 0,-1-1 0,2-1 0,-4 1 0,-1-1 0,-2 0 0,-1 1 0,-1-1 0,0 1 0,2 0 0,0 2 0,0 2 0,-1 0 0,-2-1 0,-3-1 0,0 1 0,-2 0 0,0 1 0,0-1 0,-1 0 0,0 3 0,-3 1 0,-3 2 0,-2 0 0,-1-1 0,0 1 0,1-1 0,1 1 0,1 1 0,1-3 0,1 1 0,-2-1 0,1 0 0,-2 2 0,-4 2 0,-3 1 0,-5 2 0,0 0 0,-3 1 0,0-1 0,1 2 0,-1 0 0,1 0 0,0 0 0,-1-1 0,1 1 0,1 0 0,-1 1 0,1-1 0,0 0 0,1 0 0,-1 0 0,0 0 0,1-1 0,1 1 0,-1 0 0,-3 1 0,-1 3 0,-3-1 0,-1 2 0,-3 1 0,-1 0 0,-2 0 0,-1 1 0,2-1 0,1 0 0,0 0 0,0-1 0,-2 0 0,0 3 0,0-1 0,0-2 0,-5 5 0,-1-2 0,-7 4 0,-7 0 0,-2 0 0,-9 0 0,-2-2 0,-4 0 0,-7 0 0,0-1 0,2 1 0,2 0 0,7 1 0,3 1 0,3 0 0,3 0 0,0 0 0,1 0 0,2 0 0,-2 0 0,1 0 0,-1 0 0,0 0 0,0 0 0,3 0 0,1 0 0,3 0 0,0 0 0,-2 0 0,-4 0 0,-7 0 0,-8 0 0,-8 0 0,-2 0 0,3 0 0,5 0 0,10 0 0,7 0 0,8 0 0,9 0 0,-2 0 0,4 0 0,-2 0 0,1 0 0,4 0 0,3 0 0,1 0 0,2 0 0,0 0 0,-2 0 0,-1 0 0,-1 0 0,-4 0 0,0 0 0,-1 0 0,0 0 0,1 0 0,0 0 0,2 0 0,1 0 0,4 0 0,3 0 0,1 0 0,0 0 0,-1 0 0,0 1 0,-3 1 0,-1 0 0,-3-1 0,-3 0 0,-3 0 0,-3 1 0,-3 0 0,1-1 0,1 1 0,3 1 0,0 0 0,3-2 0,0 2 0,-1-1 0,1 1 0,-1 0 0,-5-1 0,0 2 0,-4-2 0,0 2 0,0 1 0,0 1 0,0 2 0,-2 2 0,-2 1 0,-1 3 0,-2 3 0,1 1 0,0 0 0,0-1 0,0-2 0,1-3 0,0 0 0,2-5 0,1-1 0,2-3 0,0 3 0,-3 5 0,-2 4 0,-3 3 0,-4 1 0,2 1 0,-2-1 0,3-2 0,0-3 0,2-1 0,0 0 0,1 0 0,-2-2 0,1 1 0,0-3 0,1 0 0,1-1 0,2-2 0,1-1 0,1-1 0,-1 2 0,-1 3 0,0 0 0,-2 2 0,1 0 0,-1-2 0,0-2 0,1-6 0,3-1 0,0-2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6T18:43:52.040"/>
    </inkml:context>
    <inkml:brush xml:id="br0">
      <inkml:brushProperty name="width" value="0.1" units="cm"/>
      <inkml:brushProperty name="height" value="0.1" units="cm"/>
      <inkml:brushProperty name="color" value="#33CCFF"/>
    </inkml:brush>
  </inkml:definitions>
  <inkml:trace contextRef="#ctx0" brushRef="#br0">0 3824 24575,'63'-28'0,"0"1"0,-3 0 0,13-8 0,-1-1 0,-22 9 0,2-1 0,1 0 0,2 1 0,4-1 0,2 2 0,4 0 0,0-2 0,4-2 0,3-2 0,3-2 0,3-1 0,3-2 0,0-2 0,1-2 0,0-2 0,3-2 0,-40 22 0,-1-1 0,2 0 0,1 0 0,2-1 0,-1 0 0,2-1 0,-1 0 0,1-1 0,0 1 0,1-1 0,-1 0 0,0 1 0,1 0 0,-1 0 0,1 1 0,-1 0 0,1 1 0,-1 1 0,0 1 0,0 0 0,0 0 0,1 0 0,0 1 0,4-1 0,0 0 0,1 0 0,0-1 0,2 0 0,0-1 0,1 1 0,-1-1 0,0 0 0,0 0 0,2 0 0,0-1 0,1 0 0,0-1 0,0-1 0,-1 0 0,1-2 0,-2 0 0,0 0 0,-1 0 0,-1 0 0,-1 1 0,-1 0 0,0 2 0,-3 1 0,1 2 0,-1 0 0,1 0 0,-2 3 0,1 0 0,0 0 0,0 1 0,-1 1 0,0-1 0,-1 2 0,-1 0 0,-1-1 0,-1-1 0,41-16 0,-5 1 0,-8 2 0,-4 3 0,-3-1 0,0-1 0,3-1 0,1-1 0,0-1 0,-2 0 0,-3 0 0,-1 0 0,-3 1 0,0-2 0,1 2 0,0 0 0,1 2 0,0 2 0,-1 1 0,-2-2 0,-3 0 0,-1 0 0,-2 0 0,-1 2 0,0-2 0,1 1 0,-2 2 0,-4 2 0,-2 3 0,-3 0 0,-1-2 0,0 1 0,1-1 0,2 2 0,0 0 0,1-2 0,2 0 0,-2-1 0,0 0 0,-2 3 0,-5 2 0,-3 1 0,-5 2 0,-2 1 0,-2 0 0,0 0 0,0 1 0,0 1 0,0 0 0,1-1 0,-1 0 0,0 1 0,2 0 0,-2 1 0,2-1 0,1-1 0,-1 1 0,0 0 0,0-1 0,1 0 0,1 0 0,-1 1 0,-3 2 0,-2 1 0,-3 2 0,-2 1 0,-2 0 0,-3 1 0,-2 0 0,0 1 0,1-1 0,2 0 0,0-1 0,-1 0 0,-1 0 0,-1 3 0,1-1 0,-1-2 0,-6 5 0,0-2 0,-9 5 0,-9 0 0,0 0 0,-14 0 0,0-2 0,-6 0 0,-7 0 0,-1-2 0,3 2 0,2 0 0,8 0 0,4 2 0,3 0 0,4 0 0,0 0 0,2 0 0,0 0 0,0 0 0,0 0 0,0 0 0,-2 0 0,1 0 0,4 0 0,1 0 0,3 0 0,1 0 0,-3 0 0,-4 0 0,-9 0 0,-10 0 0,-8 0 0,-4 0 0,4 0 0,6 0 0,12 0 0,9 0 0,8 0 0,12 0 0,-3 0 0,5 0 0,-3 0 0,2 0 0,5 0 0,3 0 0,1 0 0,2 0 0,0 0 0,-1 0 0,-2 0 0,-2 0 0,-3 0 0,-1 0 0,-1 0 0,-1 0 0,2 0 0,1 0 0,0 0 0,4 0 0,3 0 0,3 0 0,3 0 0,-1 0 0,-1 0 0,-1 2 0,-2 0 0,-2 0 0,-3-1 0,-4 0 0,-4 1 0,-3 0 0,-3 0 0,0 0 0,2 0 0,3 1 0,1 1 0,2-2 0,1 1 0,-1-1 0,0 1 0,0 1 0,-6-1 0,-1 1 0,-4-1 0,0 2 0,0 0 0,0 3 0,0 1 0,-2 2 0,-2 3 0,-2 3 0,-2 3 0,0 1 0,1 1 0,0-3 0,0-1 0,1-3 0,0-1 0,2-6 0,2-1 0,2-4 0,0 5 0,-3 5 0,-3 5 0,-4 3 0,-3 2 0,0 0 0,-1-1 0,3-2 0,1-2 0,1-3 0,2 0 0,-1 0 0,-1-1 0,1-1 0,-1-1 0,2-2 0,1-1 0,2-1 0,2-2 0,0-1 0,1 2 0,-3 3 0,0 1 0,-1 2 0,-1 0 0,0-2 0,1-3 0,0-6 0,3-3 0,1-2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A71787-1F54-C74C-B693-EF670BDC55E1}" type="datetimeFigureOut">
              <a:rPr lang="nl-NL" smtClean="0"/>
              <a:t>29-6-2023</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61EDC1-426B-5F42-ADC2-28C296545B32}" type="slidenum">
              <a:rPr lang="nl-NL" smtClean="0"/>
              <a:t>‹nr.›</a:t>
            </a:fld>
            <a:endParaRPr lang="nl-NL" dirty="0"/>
          </a:p>
        </p:txBody>
      </p:sp>
    </p:spTree>
    <p:extLst>
      <p:ext uri="{BB962C8B-B14F-4D97-AF65-F5344CB8AC3E}">
        <p14:creationId xmlns:p14="http://schemas.microsoft.com/office/powerpoint/2010/main" val="3487743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1</a:t>
            </a:fld>
            <a:endParaRPr lang="nl-NL" dirty="0"/>
          </a:p>
        </p:txBody>
      </p:sp>
    </p:spTree>
    <p:extLst>
      <p:ext uri="{BB962C8B-B14F-4D97-AF65-F5344CB8AC3E}">
        <p14:creationId xmlns:p14="http://schemas.microsoft.com/office/powerpoint/2010/main" val="1712090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3</a:t>
            </a:fld>
            <a:endParaRPr lang="nl-NL" dirty="0"/>
          </a:p>
        </p:txBody>
      </p:sp>
    </p:spTree>
    <p:extLst>
      <p:ext uri="{BB962C8B-B14F-4D97-AF65-F5344CB8AC3E}">
        <p14:creationId xmlns:p14="http://schemas.microsoft.com/office/powerpoint/2010/main" val="548898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4</a:t>
            </a:fld>
            <a:endParaRPr lang="nl-NL" dirty="0"/>
          </a:p>
        </p:txBody>
      </p:sp>
    </p:spTree>
    <p:extLst>
      <p:ext uri="{BB962C8B-B14F-4D97-AF65-F5344CB8AC3E}">
        <p14:creationId xmlns:p14="http://schemas.microsoft.com/office/powerpoint/2010/main" val="2340714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5</a:t>
            </a:fld>
            <a:endParaRPr lang="nl-NL" dirty="0"/>
          </a:p>
        </p:txBody>
      </p:sp>
    </p:spTree>
    <p:extLst>
      <p:ext uri="{BB962C8B-B14F-4D97-AF65-F5344CB8AC3E}">
        <p14:creationId xmlns:p14="http://schemas.microsoft.com/office/powerpoint/2010/main" val="2639637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15</a:t>
            </a:fld>
            <a:endParaRPr lang="nl-NL" dirty="0"/>
          </a:p>
        </p:txBody>
      </p:sp>
    </p:spTree>
    <p:extLst>
      <p:ext uri="{BB962C8B-B14F-4D97-AF65-F5344CB8AC3E}">
        <p14:creationId xmlns:p14="http://schemas.microsoft.com/office/powerpoint/2010/main" val="2047817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19</a:t>
            </a:fld>
            <a:endParaRPr lang="nl-NL" dirty="0"/>
          </a:p>
        </p:txBody>
      </p:sp>
    </p:spTree>
    <p:extLst>
      <p:ext uri="{BB962C8B-B14F-4D97-AF65-F5344CB8AC3E}">
        <p14:creationId xmlns:p14="http://schemas.microsoft.com/office/powerpoint/2010/main" val="3018485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21</a:t>
            </a:fld>
            <a:endParaRPr lang="nl-NL" dirty="0"/>
          </a:p>
        </p:txBody>
      </p:sp>
    </p:spTree>
    <p:extLst>
      <p:ext uri="{BB962C8B-B14F-4D97-AF65-F5344CB8AC3E}">
        <p14:creationId xmlns:p14="http://schemas.microsoft.com/office/powerpoint/2010/main" val="227856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22</a:t>
            </a:fld>
            <a:endParaRPr lang="nl-NL" dirty="0"/>
          </a:p>
        </p:txBody>
      </p:sp>
    </p:spTree>
    <p:extLst>
      <p:ext uri="{BB962C8B-B14F-4D97-AF65-F5344CB8AC3E}">
        <p14:creationId xmlns:p14="http://schemas.microsoft.com/office/powerpoint/2010/main" val="2565936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27</a:t>
            </a:fld>
            <a:endParaRPr lang="nl-NL" dirty="0"/>
          </a:p>
        </p:txBody>
      </p:sp>
    </p:spTree>
    <p:extLst>
      <p:ext uri="{BB962C8B-B14F-4D97-AF65-F5344CB8AC3E}">
        <p14:creationId xmlns:p14="http://schemas.microsoft.com/office/powerpoint/2010/main" val="3077005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33</a:t>
            </a:fld>
            <a:endParaRPr lang="nl-NL" dirty="0"/>
          </a:p>
        </p:txBody>
      </p:sp>
    </p:spTree>
    <p:extLst>
      <p:ext uri="{BB962C8B-B14F-4D97-AF65-F5344CB8AC3E}">
        <p14:creationId xmlns:p14="http://schemas.microsoft.com/office/powerpoint/2010/main" val="3064829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34</a:t>
            </a:fld>
            <a:endParaRPr lang="nl-NL" dirty="0"/>
          </a:p>
        </p:txBody>
      </p:sp>
    </p:spTree>
    <p:extLst>
      <p:ext uri="{BB962C8B-B14F-4D97-AF65-F5344CB8AC3E}">
        <p14:creationId xmlns:p14="http://schemas.microsoft.com/office/powerpoint/2010/main" val="3348989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39</a:t>
            </a:fld>
            <a:endParaRPr lang="nl-NL" dirty="0"/>
          </a:p>
        </p:txBody>
      </p:sp>
    </p:spTree>
    <p:extLst>
      <p:ext uri="{BB962C8B-B14F-4D97-AF65-F5344CB8AC3E}">
        <p14:creationId xmlns:p14="http://schemas.microsoft.com/office/powerpoint/2010/main" val="2930361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41</a:t>
            </a:fld>
            <a:endParaRPr lang="nl-NL" dirty="0"/>
          </a:p>
        </p:txBody>
      </p:sp>
    </p:spTree>
    <p:extLst>
      <p:ext uri="{BB962C8B-B14F-4D97-AF65-F5344CB8AC3E}">
        <p14:creationId xmlns:p14="http://schemas.microsoft.com/office/powerpoint/2010/main" val="3064751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42</a:t>
            </a:fld>
            <a:endParaRPr lang="nl-NL" dirty="0"/>
          </a:p>
        </p:txBody>
      </p:sp>
    </p:spTree>
    <p:extLst>
      <p:ext uri="{BB962C8B-B14F-4D97-AF65-F5344CB8AC3E}">
        <p14:creationId xmlns:p14="http://schemas.microsoft.com/office/powerpoint/2010/main" val="4107271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43</a:t>
            </a:fld>
            <a:endParaRPr lang="nl-NL" dirty="0"/>
          </a:p>
        </p:txBody>
      </p:sp>
    </p:spTree>
    <p:extLst>
      <p:ext uri="{BB962C8B-B14F-4D97-AF65-F5344CB8AC3E}">
        <p14:creationId xmlns:p14="http://schemas.microsoft.com/office/powerpoint/2010/main" val="3888831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61EDC1-426B-5F42-ADC2-28C296545B32}" type="slidenum">
              <a:rPr lang="nl-NL" smtClean="0"/>
              <a:t>53</a:t>
            </a:fld>
            <a:endParaRPr lang="nl-NL" dirty="0"/>
          </a:p>
        </p:txBody>
      </p:sp>
    </p:spTree>
    <p:extLst>
      <p:ext uri="{BB962C8B-B14F-4D97-AF65-F5344CB8AC3E}">
        <p14:creationId xmlns:p14="http://schemas.microsoft.com/office/powerpoint/2010/main" val="790942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46BEF8-C67C-2787-7F0C-B7687391B7C0}"/>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1A80086F-0F03-CCB3-422D-9FB596DADF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5DC318B9-E83B-C60D-FFCD-0CE2C7985E52}"/>
              </a:ext>
            </a:extLst>
          </p:cNvPr>
          <p:cNvSpPr>
            <a:spLocks noGrp="1"/>
          </p:cNvSpPr>
          <p:nvPr>
            <p:ph type="dt" sz="half" idx="10"/>
          </p:nvPr>
        </p:nvSpPr>
        <p:spPr/>
        <p:txBody>
          <a:bodyPr/>
          <a:lstStyle/>
          <a:p>
            <a:fld id="{FF9FD75A-B19A-0849-BC80-13BF75499BC5}" type="datetimeFigureOut">
              <a:rPr lang="nl-NL" smtClean="0"/>
              <a:t>29-6-2023</a:t>
            </a:fld>
            <a:endParaRPr lang="nl-NL" dirty="0"/>
          </a:p>
        </p:txBody>
      </p:sp>
      <p:sp>
        <p:nvSpPr>
          <p:cNvPr id="5" name="Tijdelijke aanduiding voor voettekst 4">
            <a:extLst>
              <a:ext uri="{FF2B5EF4-FFF2-40B4-BE49-F238E27FC236}">
                <a16:creationId xmlns:a16="http://schemas.microsoft.com/office/drawing/2014/main" id="{FA0DABB6-BA86-C002-DA63-81176F32C97F}"/>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2D7B0C0C-C96E-50EA-A641-266E325C823F}"/>
              </a:ext>
            </a:extLst>
          </p:cNvPr>
          <p:cNvSpPr>
            <a:spLocks noGrp="1"/>
          </p:cNvSpPr>
          <p:nvPr>
            <p:ph type="sldNum" sz="quarter" idx="12"/>
          </p:nvPr>
        </p:nvSpPr>
        <p:spPr/>
        <p:txBody>
          <a:bodyPr/>
          <a:lstStyle/>
          <a:p>
            <a:fld id="{94E86C6C-A653-CC40-A983-C2642B6BBF95}" type="slidenum">
              <a:rPr lang="nl-NL" smtClean="0"/>
              <a:t>‹nr.›</a:t>
            </a:fld>
            <a:endParaRPr lang="nl-NL" dirty="0"/>
          </a:p>
        </p:txBody>
      </p:sp>
    </p:spTree>
    <p:extLst>
      <p:ext uri="{BB962C8B-B14F-4D97-AF65-F5344CB8AC3E}">
        <p14:creationId xmlns:p14="http://schemas.microsoft.com/office/powerpoint/2010/main" val="4248492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E8A596-5621-45A2-120C-CD643CC129D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401F3C9-37A8-F8E7-B293-A70A9E0A4B0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511567E-B989-0C97-02A0-CA9FE9B6ECAC}"/>
              </a:ext>
            </a:extLst>
          </p:cNvPr>
          <p:cNvSpPr>
            <a:spLocks noGrp="1"/>
          </p:cNvSpPr>
          <p:nvPr>
            <p:ph type="dt" sz="half" idx="10"/>
          </p:nvPr>
        </p:nvSpPr>
        <p:spPr/>
        <p:txBody>
          <a:bodyPr/>
          <a:lstStyle/>
          <a:p>
            <a:fld id="{FF9FD75A-B19A-0849-BC80-13BF75499BC5}" type="datetimeFigureOut">
              <a:rPr lang="nl-NL" smtClean="0"/>
              <a:t>29-6-2023</a:t>
            </a:fld>
            <a:endParaRPr lang="nl-NL" dirty="0"/>
          </a:p>
        </p:txBody>
      </p:sp>
      <p:sp>
        <p:nvSpPr>
          <p:cNvPr id="5" name="Tijdelijke aanduiding voor voettekst 4">
            <a:extLst>
              <a:ext uri="{FF2B5EF4-FFF2-40B4-BE49-F238E27FC236}">
                <a16:creationId xmlns:a16="http://schemas.microsoft.com/office/drawing/2014/main" id="{5D881635-0C98-0823-DF73-420E32D4D2DB}"/>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0078EC7C-A0BE-DC6D-15CB-EF77EDF84ECD}"/>
              </a:ext>
            </a:extLst>
          </p:cNvPr>
          <p:cNvSpPr>
            <a:spLocks noGrp="1"/>
          </p:cNvSpPr>
          <p:nvPr>
            <p:ph type="sldNum" sz="quarter" idx="12"/>
          </p:nvPr>
        </p:nvSpPr>
        <p:spPr/>
        <p:txBody>
          <a:bodyPr/>
          <a:lstStyle/>
          <a:p>
            <a:fld id="{94E86C6C-A653-CC40-A983-C2642B6BBF95}" type="slidenum">
              <a:rPr lang="nl-NL" smtClean="0"/>
              <a:t>‹nr.›</a:t>
            </a:fld>
            <a:endParaRPr lang="nl-NL" dirty="0"/>
          </a:p>
        </p:txBody>
      </p:sp>
    </p:spTree>
    <p:extLst>
      <p:ext uri="{BB962C8B-B14F-4D97-AF65-F5344CB8AC3E}">
        <p14:creationId xmlns:p14="http://schemas.microsoft.com/office/powerpoint/2010/main" val="304460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A3D2BF-8F50-3036-C014-396F344AE505}"/>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007E81F8-3336-AAEE-D1B2-FDA2F12BB2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0FF71E7A-9151-7860-8725-1C87808D4EF6}"/>
              </a:ext>
            </a:extLst>
          </p:cNvPr>
          <p:cNvSpPr>
            <a:spLocks noGrp="1"/>
          </p:cNvSpPr>
          <p:nvPr>
            <p:ph type="dt" sz="half" idx="10"/>
          </p:nvPr>
        </p:nvSpPr>
        <p:spPr/>
        <p:txBody>
          <a:bodyPr/>
          <a:lstStyle/>
          <a:p>
            <a:fld id="{FF9FD75A-B19A-0849-BC80-13BF75499BC5}" type="datetimeFigureOut">
              <a:rPr lang="nl-NL" smtClean="0"/>
              <a:t>29-6-2023</a:t>
            </a:fld>
            <a:endParaRPr lang="nl-NL" dirty="0"/>
          </a:p>
        </p:txBody>
      </p:sp>
      <p:sp>
        <p:nvSpPr>
          <p:cNvPr id="5" name="Tijdelijke aanduiding voor voettekst 4">
            <a:extLst>
              <a:ext uri="{FF2B5EF4-FFF2-40B4-BE49-F238E27FC236}">
                <a16:creationId xmlns:a16="http://schemas.microsoft.com/office/drawing/2014/main" id="{F897DD5A-4993-AD44-636D-23ADDA00268E}"/>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C29C3F7A-4203-E0ED-65E6-D50D1E187A6F}"/>
              </a:ext>
            </a:extLst>
          </p:cNvPr>
          <p:cNvSpPr>
            <a:spLocks noGrp="1"/>
          </p:cNvSpPr>
          <p:nvPr>
            <p:ph type="sldNum" sz="quarter" idx="12"/>
          </p:nvPr>
        </p:nvSpPr>
        <p:spPr/>
        <p:txBody>
          <a:bodyPr/>
          <a:lstStyle/>
          <a:p>
            <a:fld id="{94E86C6C-A653-CC40-A983-C2642B6BBF95}" type="slidenum">
              <a:rPr lang="nl-NL" smtClean="0"/>
              <a:t>‹nr.›</a:t>
            </a:fld>
            <a:endParaRPr lang="nl-NL" dirty="0"/>
          </a:p>
        </p:txBody>
      </p:sp>
    </p:spTree>
    <p:extLst>
      <p:ext uri="{BB962C8B-B14F-4D97-AF65-F5344CB8AC3E}">
        <p14:creationId xmlns:p14="http://schemas.microsoft.com/office/powerpoint/2010/main" val="3592210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7341D9-D4B1-F598-5A3E-EC52F78B1D7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59F3C9C-DE30-B561-7DD4-2329B0845211}"/>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97ACEAD5-1CA2-F735-79BE-B1C394155A40}"/>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88831F4A-1099-92D5-CADA-A5213B962483}"/>
              </a:ext>
            </a:extLst>
          </p:cNvPr>
          <p:cNvSpPr>
            <a:spLocks noGrp="1"/>
          </p:cNvSpPr>
          <p:nvPr>
            <p:ph type="dt" sz="half" idx="10"/>
          </p:nvPr>
        </p:nvSpPr>
        <p:spPr/>
        <p:txBody>
          <a:bodyPr/>
          <a:lstStyle/>
          <a:p>
            <a:fld id="{FF9FD75A-B19A-0849-BC80-13BF75499BC5}" type="datetimeFigureOut">
              <a:rPr lang="nl-NL" smtClean="0"/>
              <a:t>29-6-2023</a:t>
            </a:fld>
            <a:endParaRPr lang="nl-NL" dirty="0"/>
          </a:p>
        </p:txBody>
      </p:sp>
      <p:sp>
        <p:nvSpPr>
          <p:cNvPr id="6" name="Tijdelijke aanduiding voor voettekst 5">
            <a:extLst>
              <a:ext uri="{FF2B5EF4-FFF2-40B4-BE49-F238E27FC236}">
                <a16:creationId xmlns:a16="http://schemas.microsoft.com/office/drawing/2014/main" id="{11811E3D-E871-2F0E-73EC-8C730BEF4920}"/>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302876AE-B98B-20B9-8C06-9567C2D6C05E}"/>
              </a:ext>
            </a:extLst>
          </p:cNvPr>
          <p:cNvSpPr>
            <a:spLocks noGrp="1"/>
          </p:cNvSpPr>
          <p:nvPr>
            <p:ph type="sldNum" sz="quarter" idx="12"/>
          </p:nvPr>
        </p:nvSpPr>
        <p:spPr/>
        <p:txBody>
          <a:bodyPr/>
          <a:lstStyle/>
          <a:p>
            <a:fld id="{94E86C6C-A653-CC40-A983-C2642B6BBF95}" type="slidenum">
              <a:rPr lang="nl-NL" smtClean="0"/>
              <a:t>‹nr.›</a:t>
            </a:fld>
            <a:endParaRPr lang="nl-NL" dirty="0"/>
          </a:p>
        </p:txBody>
      </p:sp>
    </p:spTree>
    <p:extLst>
      <p:ext uri="{BB962C8B-B14F-4D97-AF65-F5344CB8AC3E}">
        <p14:creationId xmlns:p14="http://schemas.microsoft.com/office/powerpoint/2010/main" val="2785004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1B2249-C6AC-ABAA-C6A0-DD529B4F7209}"/>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A366E45-0CC4-EF2B-D161-402CC2C10E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218C5BB-1843-1331-8F21-FAE8F7846B4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CAB37970-638D-FBC3-AD95-E02DAF684D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5803251-E0BD-DE73-636F-00AB9766838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EB580754-5A5B-698A-FA83-903961445759}"/>
              </a:ext>
            </a:extLst>
          </p:cNvPr>
          <p:cNvSpPr>
            <a:spLocks noGrp="1"/>
          </p:cNvSpPr>
          <p:nvPr>
            <p:ph type="dt" sz="half" idx="10"/>
          </p:nvPr>
        </p:nvSpPr>
        <p:spPr/>
        <p:txBody>
          <a:bodyPr/>
          <a:lstStyle/>
          <a:p>
            <a:fld id="{FF9FD75A-B19A-0849-BC80-13BF75499BC5}" type="datetimeFigureOut">
              <a:rPr lang="nl-NL" smtClean="0"/>
              <a:t>29-6-2023</a:t>
            </a:fld>
            <a:endParaRPr lang="nl-NL" dirty="0"/>
          </a:p>
        </p:txBody>
      </p:sp>
      <p:sp>
        <p:nvSpPr>
          <p:cNvPr id="8" name="Tijdelijke aanduiding voor voettekst 7">
            <a:extLst>
              <a:ext uri="{FF2B5EF4-FFF2-40B4-BE49-F238E27FC236}">
                <a16:creationId xmlns:a16="http://schemas.microsoft.com/office/drawing/2014/main" id="{325E6325-1BE5-EEBA-E540-72BBEB1168C6}"/>
              </a:ext>
            </a:extLst>
          </p:cNvPr>
          <p:cNvSpPr>
            <a:spLocks noGrp="1"/>
          </p:cNvSpPr>
          <p:nvPr>
            <p:ph type="ftr" sz="quarter" idx="11"/>
          </p:nvPr>
        </p:nvSpPr>
        <p:spPr/>
        <p:txBody>
          <a:bodyPr/>
          <a:lstStyle/>
          <a:p>
            <a:endParaRPr lang="nl-NL" dirty="0"/>
          </a:p>
        </p:txBody>
      </p:sp>
      <p:sp>
        <p:nvSpPr>
          <p:cNvPr id="9" name="Tijdelijke aanduiding voor dianummer 8">
            <a:extLst>
              <a:ext uri="{FF2B5EF4-FFF2-40B4-BE49-F238E27FC236}">
                <a16:creationId xmlns:a16="http://schemas.microsoft.com/office/drawing/2014/main" id="{2D00BA70-9EAB-D505-AC7D-0C660F85605D}"/>
              </a:ext>
            </a:extLst>
          </p:cNvPr>
          <p:cNvSpPr>
            <a:spLocks noGrp="1"/>
          </p:cNvSpPr>
          <p:nvPr>
            <p:ph type="sldNum" sz="quarter" idx="12"/>
          </p:nvPr>
        </p:nvSpPr>
        <p:spPr/>
        <p:txBody>
          <a:bodyPr/>
          <a:lstStyle/>
          <a:p>
            <a:fld id="{94E86C6C-A653-CC40-A983-C2642B6BBF95}" type="slidenum">
              <a:rPr lang="nl-NL" smtClean="0"/>
              <a:t>‹nr.›</a:t>
            </a:fld>
            <a:endParaRPr lang="nl-NL" dirty="0"/>
          </a:p>
        </p:txBody>
      </p:sp>
    </p:spTree>
    <p:extLst>
      <p:ext uri="{BB962C8B-B14F-4D97-AF65-F5344CB8AC3E}">
        <p14:creationId xmlns:p14="http://schemas.microsoft.com/office/powerpoint/2010/main" val="637570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CEC7B3-AC52-2129-F14C-0AC6673078E3}"/>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5A5C5AB3-1EDD-8C02-F4D7-1CFAD8476EA6}"/>
              </a:ext>
            </a:extLst>
          </p:cNvPr>
          <p:cNvSpPr>
            <a:spLocks noGrp="1"/>
          </p:cNvSpPr>
          <p:nvPr>
            <p:ph type="dt" sz="half" idx="10"/>
          </p:nvPr>
        </p:nvSpPr>
        <p:spPr/>
        <p:txBody>
          <a:bodyPr/>
          <a:lstStyle/>
          <a:p>
            <a:fld id="{FF9FD75A-B19A-0849-BC80-13BF75499BC5}" type="datetimeFigureOut">
              <a:rPr lang="nl-NL" smtClean="0"/>
              <a:t>29-6-2023</a:t>
            </a:fld>
            <a:endParaRPr lang="nl-NL" dirty="0"/>
          </a:p>
        </p:txBody>
      </p:sp>
      <p:sp>
        <p:nvSpPr>
          <p:cNvPr id="4" name="Tijdelijke aanduiding voor voettekst 3">
            <a:extLst>
              <a:ext uri="{FF2B5EF4-FFF2-40B4-BE49-F238E27FC236}">
                <a16:creationId xmlns:a16="http://schemas.microsoft.com/office/drawing/2014/main" id="{5710FD1D-AE7F-C24D-AB9B-C4DA1BD2038E}"/>
              </a:ext>
            </a:extLst>
          </p:cNvPr>
          <p:cNvSpPr>
            <a:spLocks noGrp="1"/>
          </p:cNvSpPr>
          <p:nvPr>
            <p:ph type="ftr" sz="quarter" idx="11"/>
          </p:nvPr>
        </p:nvSpPr>
        <p:spPr/>
        <p:txBody>
          <a:bodyPr/>
          <a:lstStyle/>
          <a:p>
            <a:endParaRPr lang="nl-NL" dirty="0"/>
          </a:p>
        </p:txBody>
      </p:sp>
      <p:sp>
        <p:nvSpPr>
          <p:cNvPr id="5" name="Tijdelijke aanduiding voor dianummer 4">
            <a:extLst>
              <a:ext uri="{FF2B5EF4-FFF2-40B4-BE49-F238E27FC236}">
                <a16:creationId xmlns:a16="http://schemas.microsoft.com/office/drawing/2014/main" id="{15E986D8-BFF8-E075-C11D-994CC6C4D860}"/>
              </a:ext>
            </a:extLst>
          </p:cNvPr>
          <p:cNvSpPr>
            <a:spLocks noGrp="1"/>
          </p:cNvSpPr>
          <p:nvPr>
            <p:ph type="sldNum" sz="quarter" idx="12"/>
          </p:nvPr>
        </p:nvSpPr>
        <p:spPr/>
        <p:txBody>
          <a:bodyPr/>
          <a:lstStyle/>
          <a:p>
            <a:fld id="{94E86C6C-A653-CC40-A983-C2642B6BBF95}" type="slidenum">
              <a:rPr lang="nl-NL" smtClean="0"/>
              <a:t>‹nr.›</a:t>
            </a:fld>
            <a:endParaRPr lang="nl-NL" dirty="0"/>
          </a:p>
        </p:txBody>
      </p:sp>
    </p:spTree>
    <p:extLst>
      <p:ext uri="{BB962C8B-B14F-4D97-AF65-F5344CB8AC3E}">
        <p14:creationId xmlns:p14="http://schemas.microsoft.com/office/powerpoint/2010/main" val="1948980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923B3A9-7B57-4846-E030-23AD3B06C6C9}"/>
              </a:ext>
            </a:extLst>
          </p:cNvPr>
          <p:cNvSpPr>
            <a:spLocks noGrp="1"/>
          </p:cNvSpPr>
          <p:nvPr>
            <p:ph type="dt" sz="half" idx="10"/>
          </p:nvPr>
        </p:nvSpPr>
        <p:spPr/>
        <p:txBody>
          <a:bodyPr/>
          <a:lstStyle/>
          <a:p>
            <a:fld id="{FF9FD75A-B19A-0849-BC80-13BF75499BC5}" type="datetimeFigureOut">
              <a:rPr lang="nl-NL" smtClean="0"/>
              <a:t>29-6-2023</a:t>
            </a:fld>
            <a:endParaRPr lang="nl-NL" dirty="0"/>
          </a:p>
        </p:txBody>
      </p:sp>
      <p:sp>
        <p:nvSpPr>
          <p:cNvPr id="3" name="Tijdelijke aanduiding voor voettekst 2">
            <a:extLst>
              <a:ext uri="{FF2B5EF4-FFF2-40B4-BE49-F238E27FC236}">
                <a16:creationId xmlns:a16="http://schemas.microsoft.com/office/drawing/2014/main" id="{14E60C64-A319-31B5-4276-930DC43E9025}"/>
              </a:ext>
            </a:extLst>
          </p:cNvPr>
          <p:cNvSpPr>
            <a:spLocks noGrp="1"/>
          </p:cNvSpPr>
          <p:nvPr>
            <p:ph type="ftr" sz="quarter" idx="11"/>
          </p:nvPr>
        </p:nvSpPr>
        <p:spPr/>
        <p:txBody>
          <a:bodyPr/>
          <a:lstStyle/>
          <a:p>
            <a:endParaRPr lang="nl-NL" dirty="0"/>
          </a:p>
        </p:txBody>
      </p:sp>
      <p:sp>
        <p:nvSpPr>
          <p:cNvPr id="4" name="Tijdelijke aanduiding voor dianummer 3">
            <a:extLst>
              <a:ext uri="{FF2B5EF4-FFF2-40B4-BE49-F238E27FC236}">
                <a16:creationId xmlns:a16="http://schemas.microsoft.com/office/drawing/2014/main" id="{6E4590E7-A0CF-0EF0-BCFD-43D9505895F2}"/>
              </a:ext>
            </a:extLst>
          </p:cNvPr>
          <p:cNvSpPr>
            <a:spLocks noGrp="1"/>
          </p:cNvSpPr>
          <p:nvPr>
            <p:ph type="sldNum" sz="quarter" idx="12"/>
          </p:nvPr>
        </p:nvSpPr>
        <p:spPr/>
        <p:txBody>
          <a:bodyPr/>
          <a:lstStyle/>
          <a:p>
            <a:fld id="{94E86C6C-A653-CC40-A983-C2642B6BBF95}" type="slidenum">
              <a:rPr lang="nl-NL" smtClean="0"/>
              <a:t>‹nr.›</a:t>
            </a:fld>
            <a:endParaRPr lang="nl-NL" dirty="0"/>
          </a:p>
        </p:txBody>
      </p:sp>
    </p:spTree>
    <p:extLst>
      <p:ext uri="{BB962C8B-B14F-4D97-AF65-F5344CB8AC3E}">
        <p14:creationId xmlns:p14="http://schemas.microsoft.com/office/powerpoint/2010/main" val="3104030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4DAA7E-D0AF-653D-7693-90948D3ACCB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CBB59386-A9D2-8707-94BE-D44D837DAD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0AA5C9A-C77F-3C3D-795C-9D797C09E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BE1C916-B211-0544-739B-CBB446F77AC3}"/>
              </a:ext>
            </a:extLst>
          </p:cNvPr>
          <p:cNvSpPr>
            <a:spLocks noGrp="1"/>
          </p:cNvSpPr>
          <p:nvPr>
            <p:ph type="dt" sz="half" idx="10"/>
          </p:nvPr>
        </p:nvSpPr>
        <p:spPr/>
        <p:txBody>
          <a:bodyPr/>
          <a:lstStyle/>
          <a:p>
            <a:fld id="{FF9FD75A-B19A-0849-BC80-13BF75499BC5}" type="datetimeFigureOut">
              <a:rPr lang="nl-NL" smtClean="0"/>
              <a:t>29-6-2023</a:t>
            </a:fld>
            <a:endParaRPr lang="nl-NL" dirty="0"/>
          </a:p>
        </p:txBody>
      </p:sp>
      <p:sp>
        <p:nvSpPr>
          <p:cNvPr id="6" name="Tijdelijke aanduiding voor voettekst 5">
            <a:extLst>
              <a:ext uri="{FF2B5EF4-FFF2-40B4-BE49-F238E27FC236}">
                <a16:creationId xmlns:a16="http://schemas.microsoft.com/office/drawing/2014/main" id="{AF9A2112-57CB-6101-DBBB-B5C9E6203022}"/>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8F1029C2-F1F4-3D1B-2FE8-69BEAE93FA0A}"/>
              </a:ext>
            </a:extLst>
          </p:cNvPr>
          <p:cNvSpPr>
            <a:spLocks noGrp="1"/>
          </p:cNvSpPr>
          <p:nvPr>
            <p:ph type="sldNum" sz="quarter" idx="12"/>
          </p:nvPr>
        </p:nvSpPr>
        <p:spPr/>
        <p:txBody>
          <a:bodyPr/>
          <a:lstStyle/>
          <a:p>
            <a:fld id="{94E86C6C-A653-CC40-A983-C2642B6BBF95}" type="slidenum">
              <a:rPr lang="nl-NL" smtClean="0"/>
              <a:t>‹nr.›</a:t>
            </a:fld>
            <a:endParaRPr lang="nl-NL" dirty="0"/>
          </a:p>
        </p:txBody>
      </p:sp>
    </p:spTree>
    <p:extLst>
      <p:ext uri="{BB962C8B-B14F-4D97-AF65-F5344CB8AC3E}">
        <p14:creationId xmlns:p14="http://schemas.microsoft.com/office/powerpoint/2010/main" val="237557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9F700E-5C1B-8E15-A97F-02E286FCD64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EA75CEDA-3A5A-2C87-F995-A9E4FCD2CB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a:extLst>
              <a:ext uri="{FF2B5EF4-FFF2-40B4-BE49-F238E27FC236}">
                <a16:creationId xmlns:a16="http://schemas.microsoft.com/office/drawing/2014/main" id="{046840FB-BA47-8EC0-08FC-3B7CBB4611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5A77112-4BD1-0298-52BC-4A70B6A3217E}"/>
              </a:ext>
            </a:extLst>
          </p:cNvPr>
          <p:cNvSpPr>
            <a:spLocks noGrp="1"/>
          </p:cNvSpPr>
          <p:nvPr>
            <p:ph type="dt" sz="half" idx="10"/>
          </p:nvPr>
        </p:nvSpPr>
        <p:spPr/>
        <p:txBody>
          <a:bodyPr/>
          <a:lstStyle/>
          <a:p>
            <a:fld id="{FF9FD75A-B19A-0849-BC80-13BF75499BC5}" type="datetimeFigureOut">
              <a:rPr lang="nl-NL" smtClean="0"/>
              <a:t>29-6-2023</a:t>
            </a:fld>
            <a:endParaRPr lang="nl-NL" dirty="0"/>
          </a:p>
        </p:txBody>
      </p:sp>
      <p:sp>
        <p:nvSpPr>
          <p:cNvPr id="6" name="Tijdelijke aanduiding voor voettekst 5">
            <a:extLst>
              <a:ext uri="{FF2B5EF4-FFF2-40B4-BE49-F238E27FC236}">
                <a16:creationId xmlns:a16="http://schemas.microsoft.com/office/drawing/2014/main" id="{CA5E77BC-D6DF-4AA1-FB4F-3EC49F0340D0}"/>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5FBC8D99-BC5F-59AF-6E64-EF787FA37E5F}"/>
              </a:ext>
            </a:extLst>
          </p:cNvPr>
          <p:cNvSpPr>
            <a:spLocks noGrp="1"/>
          </p:cNvSpPr>
          <p:nvPr>
            <p:ph type="sldNum" sz="quarter" idx="12"/>
          </p:nvPr>
        </p:nvSpPr>
        <p:spPr/>
        <p:txBody>
          <a:bodyPr/>
          <a:lstStyle/>
          <a:p>
            <a:fld id="{94E86C6C-A653-CC40-A983-C2642B6BBF95}" type="slidenum">
              <a:rPr lang="nl-NL" smtClean="0"/>
              <a:t>‹nr.›</a:t>
            </a:fld>
            <a:endParaRPr lang="nl-NL" dirty="0"/>
          </a:p>
        </p:txBody>
      </p:sp>
    </p:spTree>
    <p:extLst>
      <p:ext uri="{BB962C8B-B14F-4D97-AF65-F5344CB8AC3E}">
        <p14:creationId xmlns:p14="http://schemas.microsoft.com/office/powerpoint/2010/main" val="1538200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C9EF35-03AD-F736-A6CA-8E09E05C870D}"/>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337FD52F-F170-4CBB-0A9B-771EF0286B7C}"/>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C26DAB8-99A4-E665-1834-1A819949CFCE}"/>
              </a:ext>
            </a:extLst>
          </p:cNvPr>
          <p:cNvSpPr>
            <a:spLocks noGrp="1"/>
          </p:cNvSpPr>
          <p:nvPr>
            <p:ph type="dt" sz="half" idx="10"/>
          </p:nvPr>
        </p:nvSpPr>
        <p:spPr/>
        <p:txBody>
          <a:bodyPr/>
          <a:lstStyle/>
          <a:p>
            <a:fld id="{FF9FD75A-B19A-0849-BC80-13BF75499BC5}" type="datetimeFigureOut">
              <a:rPr lang="nl-NL" smtClean="0"/>
              <a:t>29-6-2023</a:t>
            </a:fld>
            <a:endParaRPr lang="nl-NL" dirty="0"/>
          </a:p>
        </p:txBody>
      </p:sp>
      <p:sp>
        <p:nvSpPr>
          <p:cNvPr id="5" name="Tijdelijke aanduiding voor voettekst 4">
            <a:extLst>
              <a:ext uri="{FF2B5EF4-FFF2-40B4-BE49-F238E27FC236}">
                <a16:creationId xmlns:a16="http://schemas.microsoft.com/office/drawing/2014/main" id="{2C43FDE6-8B42-5A7B-96F9-4EAC63C9C49A}"/>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7D08359A-42B9-7BE5-409D-D740F95E7D2D}"/>
              </a:ext>
            </a:extLst>
          </p:cNvPr>
          <p:cNvSpPr>
            <a:spLocks noGrp="1"/>
          </p:cNvSpPr>
          <p:nvPr>
            <p:ph type="sldNum" sz="quarter" idx="12"/>
          </p:nvPr>
        </p:nvSpPr>
        <p:spPr/>
        <p:txBody>
          <a:bodyPr/>
          <a:lstStyle/>
          <a:p>
            <a:fld id="{94E86C6C-A653-CC40-A983-C2642B6BBF95}" type="slidenum">
              <a:rPr lang="nl-NL" smtClean="0"/>
              <a:t>‹nr.›</a:t>
            </a:fld>
            <a:endParaRPr lang="nl-NL" dirty="0"/>
          </a:p>
        </p:txBody>
      </p:sp>
    </p:spTree>
    <p:extLst>
      <p:ext uri="{BB962C8B-B14F-4D97-AF65-F5344CB8AC3E}">
        <p14:creationId xmlns:p14="http://schemas.microsoft.com/office/powerpoint/2010/main" val="306365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E96283E5-E326-F6AA-2ACB-E938BDD74989}"/>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4CF35CB1-609E-46DD-CE0A-63D409321A78}"/>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936FAE5-A3E1-B732-EE02-67FE20E07626}"/>
              </a:ext>
            </a:extLst>
          </p:cNvPr>
          <p:cNvSpPr>
            <a:spLocks noGrp="1"/>
          </p:cNvSpPr>
          <p:nvPr>
            <p:ph type="dt" sz="half" idx="10"/>
          </p:nvPr>
        </p:nvSpPr>
        <p:spPr/>
        <p:txBody>
          <a:bodyPr/>
          <a:lstStyle/>
          <a:p>
            <a:fld id="{FF9FD75A-B19A-0849-BC80-13BF75499BC5}" type="datetimeFigureOut">
              <a:rPr lang="nl-NL" smtClean="0"/>
              <a:t>29-6-2023</a:t>
            </a:fld>
            <a:endParaRPr lang="nl-NL" dirty="0"/>
          </a:p>
        </p:txBody>
      </p:sp>
      <p:sp>
        <p:nvSpPr>
          <p:cNvPr id="5" name="Tijdelijke aanduiding voor voettekst 4">
            <a:extLst>
              <a:ext uri="{FF2B5EF4-FFF2-40B4-BE49-F238E27FC236}">
                <a16:creationId xmlns:a16="http://schemas.microsoft.com/office/drawing/2014/main" id="{E7B8A5B2-7922-E32D-3D70-11F815D767C4}"/>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A8F1C984-8AC0-7115-FA5A-A395AC05A186}"/>
              </a:ext>
            </a:extLst>
          </p:cNvPr>
          <p:cNvSpPr>
            <a:spLocks noGrp="1"/>
          </p:cNvSpPr>
          <p:nvPr>
            <p:ph type="sldNum" sz="quarter" idx="12"/>
          </p:nvPr>
        </p:nvSpPr>
        <p:spPr/>
        <p:txBody>
          <a:bodyPr/>
          <a:lstStyle/>
          <a:p>
            <a:fld id="{94E86C6C-A653-CC40-A983-C2642B6BBF95}" type="slidenum">
              <a:rPr lang="nl-NL" smtClean="0"/>
              <a:t>‹nr.›</a:t>
            </a:fld>
            <a:endParaRPr lang="nl-NL" dirty="0"/>
          </a:p>
        </p:txBody>
      </p:sp>
    </p:spTree>
    <p:extLst>
      <p:ext uri="{BB962C8B-B14F-4D97-AF65-F5344CB8AC3E}">
        <p14:creationId xmlns:p14="http://schemas.microsoft.com/office/powerpoint/2010/main" val="1312304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BFDE850-E219-143B-E104-6AABA30D51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41166250-4A6B-697D-155B-24044D14E9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9E37059-4F0F-4B92-0D47-139049248D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9FD75A-B19A-0849-BC80-13BF75499BC5}" type="datetimeFigureOut">
              <a:rPr lang="nl-NL" smtClean="0"/>
              <a:t>29-6-2023</a:t>
            </a:fld>
            <a:endParaRPr lang="nl-NL" dirty="0"/>
          </a:p>
        </p:txBody>
      </p:sp>
      <p:sp>
        <p:nvSpPr>
          <p:cNvPr id="5" name="Tijdelijke aanduiding voor voettekst 4">
            <a:extLst>
              <a:ext uri="{FF2B5EF4-FFF2-40B4-BE49-F238E27FC236}">
                <a16:creationId xmlns:a16="http://schemas.microsoft.com/office/drawing/2014/main" id="{79FD6853-1A42-FE0C-A4C3-74B9DD55E4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620E5C6A-2CBF-DC58-6309-796D464DF8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E86C6C-A653-CC40-A983-C2642B6BBF95}" type="slidenum">
              <a:rPr lang="nl-NL" smtClean="0"/>
              <a:t>‹nr.›</a:t>
            </a:fld>
            <a:endParaRPr lang="nl-NL" dirty="0"/>
          </a:p>
        </p:txBody>
      </p:sp>
    </p:spTree>
    <p:extLst>
      <p:ext uri="{BB962C8B-B14F-4D97-AF65-F5344CB8AC3E}">
        <p14:creationId xmlns:p14="http://schemas.microsoft.com/office/powerpoint/2010/main" val="2690152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image" Target="../media/image7.png"/><Relationship Id="rId18" Type="http://schemas.openxmlformats.org/officeDocument/2006/relationships/customXml" Target="../ink/ink9.xml"/><Relationship Id="rId26" Type="http://schemas.openxmlformats.org/officeDocument/2006/relationships/customXml" Target="../ink/ink13.xml"/><Relationship Id="rId21" Type="http://schemas.openxmlformats.org/officeDocument/2006/relationships/image" Target="../media/image11.png"/><Relationship Id="rId34" Type="http://schemas.openxmlformats.org/officeDocument/2006/relationships/customXml" Target="../ink/ink17.xml"/><Relationship Id="rId7" Type="http://schemas.openxmlformats.org/officeDocument/2006/relationships/image" Target="../media/image4.png"/><Relationship Id="rId12" Type="http://schemas.openxmlformats.org/officeDocument/2006/relationships/customXml" Target="../ink/ink6.xml"/><Relationship Id="rId17" Type="http://schemas.openxmlformats.org/officeDocument/2006/relationships/image" Target="../media/image9.png"/><Relationship Id="rId25" Type="http://schemas.openxmlformats.org/officeDocument/2006/relationships/image" Target="../media/image13.png"/><Relationship Id="rId33" Type="http://schemas.openxmlformats.org/officeDocument/2006/relationships/image" Target="../media/image17.png"/><Relationship Id="rId2" Type="http://schemas.openxmlformats.org/officeDocument/2006/relationships/customXml" Target="../ink/ink1.xml"/><Relationship Id="rId16" Type="http://schemas.openxmlformats.org/officeDocument/2006/relationships/customXml" Target="../ink/ink8.xml"/><Relationship Id="rId20" Type="http://schemas.openxmlformats.org/officeDocument/2006/relationships/customXml" Target="../ink/ink10.xml"/><Relationship Id="rId29"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customXml" Target="../ink/ink3.xml"/><Relationship Id="rId11" Type="http://schemas.openxmlformats.org/officeDocument/2006/relationships/image" Target="../media/image6.png"/><Relationship Id="rId24" Type="http://schemas.openxmlformats.org/officeDocument/2006/relationships/customXml" Target="../ink/ink12.xml"/><Relationship Id="rId32" Type="http://schemas.openxmlformats.org/officeDocument/2006/relationships/customXml" Target="../ink/ink16.xml"/><Relationship Id="rId37" Type="http://schemas.openxmlformats.org/officeDocument/2006/relationships/image" Target="../media/image20.png"/><Relationship Id="rId5" Type="http://schemas.openxmlformats.org/officeDocument/2006/relationships/image" Target="../media/image3.png"/><Relationship Id="rId15" Type="http://schemas.openxmlformats.org/officeDocument/2006/relationships/image" Target="../media/image8.png"/><Relationship Id="rId23" Type="http://schemas.openxmlformats.org/officeDocument/2006/relationships/image" Target="../media/image12.png"/><Relationship Id="rId28" Type="http://schemas.openxmlformats.org/officeDocument/2006/relationships/customXml" Target="../ink/ink14.xml"/><Relationship Id="rId36" Type="http://schemas.openxmlformats.org/officeDocument/2006/relationships/image" Target="../media/image19.png"/><Relationship Id="rId10" Type="http://schemas.openxmlformats.org/officeDocument/2006/relationships/customXml" Target="../ink/ink5.xml"/><Relationship Id="rId19" Type="http://schemas.openxmlformats.org/officeDocument/2006/relationships/image" Target="../media/image10.png"/><Relationship Id="rId31" Type="http://schemas.openxmlformats.org/officeDocument/2006/relationships/image" Target="../media/image16.png"/><Relationship Id="rId4" Type="http://schemas.openxmlformats.org/officeDocument/2006/relationships/customXml" Target="../ink/ink2.xml"/><Relationship Id="rId9" Type="http://schemas.openxmlformats.org/officeDocument/2006/relationships/image" Target="../media/image5.png"/><Relationship Id="rId14" Type="http://schemas.openxmlformats.org/officeDocument/2006/relationships/customXml" Target="../ink/ink7.xml"/><Relationship Id="rId22" Type="http://schemas.openxmlformats.org/officeDocument/2006/relationships/customXml" Target="../ink/ink11.xml"/><Relationship Id="rId27" Type="http://schemas.openxmlformats.org/officeDocument/2006/relationships/image" Target="../media/image14.png"/><Relationship Id="rId30" Type="http://schemas.openxmlformats.org/officeDocument/2006/relationships/customXml" Target="../ink/ink15.xml"/><Relationship Id="rId35" Type="http://schemas.openxmlformats.org/officeDocument/2006/relationships/image" Target="../media/image18.png"/><Relationship Id="rId8" Type="http://schemas.openxmlformats.org/officeDocument/2006/relationships/customXml" Target="../ink/ink4.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4.sv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2.png"/><Relationship Id="rId10" Type="http://schemas.openxmlformats.org/officeDocument/2006/relationships/image" Target="../media/image30.png"/><Relationship Id="rId4" Type="http://schemas.openxmlformats.org/officeDocument/2006/relationships/image" Target="../media/image25.png"/><Relationship Id="rId9" Type="http://schemas.openxmlformats.org/officeDocument/2006/relationships/image" Target="../media/image29.svg"/><Relationship Id="rId14"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customXml" Target="../ink/ink18.xml"/></Relationships>
</file>

<file path=ppt/slides/_rels/slide1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digitaltrustcenter.nl/informatie-advies/afspraken-maken-met-een-it-leverancier" TargetMode="External"/><Relationship Id="rId7"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hyperlink" Target="https://www.digitaltrustcenter.nl/sites/default/files/2020-06/handreiking_afsprakenmetITleverancier_DTC.pdf" TargetMode="External"/><Relationship Id="rId5" Type="http://schemas.openxmlformats.org/officeDocument/2006/relationships/image" Target="../media/image24.sv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digitaltrustcenter.nl/de-5-basisprincipes-van-veilig-digitaal-ondernemen" TargetMode="Externa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securityinsight.nl/cyber-security-awareness-training" TargetMode="External"/><Relationship Id="rId7" Type="http://schemas.openxmlformats.org/officeDocument/2006/relationships/image" Target="../media/image100.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customXml" Target="../ink/ink19.xml"/><Relationship Id="rId5" Type="http://schemas.openxmlformats.org/officeDocument/2006/relationships/image" Target="../media/image19.png"/><Relationship Id="rId4" Type="http://schemas.openxmlformats.org/officeDocument/2006/relationships/hyperlink" Target="https://www.eset.com/nl/zakelijk/cybersecurity-training/"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securitytalent.nl/education/monitoring-security-analist-1" TargetMode="External"/><Relationship Id="rId7" Type="http://schemas.openxmlformats.org/officeDocument/2006/relationships/image" Target="../media/image100.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customXml" Target="../ink/ink20.xml"/><Relationship Id="rId5" Type="http://schemas.openxmlformats.org/officeDocument/2006/relationships/image" Target="../media/image19.png"/><Relationship Id="rId4" Type="http://schemas.openxmlformats.org/officeDocument/2006/relationships/hyperlink" Target="https://cybersecuritywerkt.nl/werkvelden/cyber-beleid-en-cooerdinatie"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securitytalent.nl/education" TargetMode="External"/><Relationship Id="rId2" Type="http://schemas.openxmlformats.org/officeDocument/2006/relationships/hyperlink" Target="https://cybersecuritywerkt.nl/werkvelden/cyber-techniek" TargetMode="External"/><Relationship Id="rId1" Type="http://schemas.openxmlformats.org/officeDocument/2006/relationships/slideLayout" Target="../slideLayouts/slideLayout4.xml"/><Relationship Id="rId6" Type="http://schemas.openxmlformats.org/officeDocument/2006/relationships/image" Target="../media/image110.png"/><Relationship Id="rId5" Type="http://schemas.openxmlformats.org/officeDocument/2006/relationships/customXml" Target="../ink/ink21.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securityacademy.nl/opleidingen-overzicht/vakgebieden/" TargetMode="External"/><Relationship Id="rId1" Type="http://schemas.openxmlformats.org/officeDocument/2006/relationships/slideLayout" Target="../slideLayouts/slideLayout4.xml"/><Relationship Id="rId5" Type="http://schemas.openxmlformats.org/officeDocument/2006/relationships/image" Target="../media/image100.png"/><Relationship Id="rId4" Type="http://schemas.openxmlformats.org/officeDocument/2006/relationships/customXml" Target="../ink/ink2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19.png"/></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navaio.com/security-awareness-de-top-7-valkuilen/"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4.xml.rels><?xml version="1.0" encoding="UTF-8" standalone="yes"?>
<Relationships xmlns="http://schemas.openxmlformats.org/package/2006/relationships"><Relationship Id="rId3" Type="http://schemas.openxmlformats.org/officeDocument/2006/relationships/hyperlink" Target="http://www.hoffmann.nl/" TargetMode="Externa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hyperlink" Target="https://www.digitaltrustcenter.nl/ondernemend-nederland-vertelt" TargetMode="External"/><Relationship Id="rId4" Type="http://schemas.openxmlformats.org/officeDocument/2006/relationships/image" Target="../media/image24.svg"/></Relationships>
</file>

<file path=ppt/slides/_rels/slide47.xml.rels><?xml version="1.0" encoding="UTF-8" standalone="yes"?>
<Relationships xmlns="http://schemas.openxmlformats.org/package/2006/relationships"><Relationship Id="rId3" Type="http://schemas.openxmlformats.org/officeDocument/2006/relationships/hyperlink" Target="https://youtu.be/MVy1_cKkPxQ"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hyperlink" Target="https://veiligheidsalliantie.nl/cyberbuddies/" TargetMode="External"/><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hyperlink" Target="https://capture.dropbox.com/eCGxI8XPC3H04YOF"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cwbrainport.nl/nieuws/cwb-stelt-hulpkaarten-beschikbaar" TargetMode="Externa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3" Type="http://schemas.openxmlformats.org/officeDocument/2006/relationships/hyperlink" Target="https://www.digitaltrustcenter.nl/informatie-advies/afspraken-maken-met-een-it-leverancier" TargetMode="Externa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24.svg"/><Relationship Id="rId4" Type="http://schemas.openxmlformats.org/officeDocument/2006/relationships/image" Target="../media/image23.png"/></Relationships>
</file>

<file path=ppt/slides/_rels/slide51.xml.rels><?xml version="1.0" encoding="UTF-8" standalone="yes"?>
<Relationships xmlns="http://schemas.openxmlformats.org/package/2006/relationships"><Relationship Id="rId3" Type="http://schemas.openxmlformats.org/officeDocument/2006/relationships/hyperlink" Target="https://cybersecuritywerkt.nl/"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3.xml.rels><?xml version="1.0" encoding="UTF-8" standalone="yes"?>
<Relationships xmlns="http://schemas.openxmlformats.org/package/2006/relationships"><Relationship Id="rId8" Type="http://schemas.openxmlformats.org/officeDocument/2006/relationships/hyperlink" Target="https://securityinsight.nl/blog/menselijke-factor-vaak-doorslaggevend-in-cybercrime" TargetMode="External"/><Relationship Id="rId3" Type="http://schemas.openxmlformats.org/officeDocument/2006/relationships/hyperlink" Target="https://securityinsight.nl/cyber-security-awareness-training" TargetMode="External"/><Relationship Id="rId7" Type="http://schemas.openxmlformats.org/officeDocument/2006/relationships/hyperlink" Target="https://awaretrain.com/nl-nl/online-security-awareness-platfor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eset.com/nl/zakelijk/cybersecurity-training/" TargetMode="External"/><Relationship Id="rId5" Type="http://schemas.openxmlformats.org/officeDocument/2006/relationships/hyperlink" Target="https://www.nfir.nl/cyber-security-awareness/" TargetMode="External"/><Relationship Id="rId4" Type="http://schemas.openxmlformats.org/officeDocument/2006/relationships/hyperlink" Target="https://securityinsight.nl/blog/zo-landt-een-security-awarenessprogramma-wel" TargetMode="External"/><Relationship Id="rId9" Type="http://schemas.openxmlformats.org/officeDocument/2006/relationships/image" Target="../media/image19.png"/></Relationships>
</file>

<file path=ppt/slides/_rels/slide54.xml.rels><?xml version="1.0" encoding="UTF-8" standalone="yes"?>
<Relationships xmlns="http://schemas.openxmlformats.org/package/2006/relationships"><Relationship Id="rId3" Type="http://schemas.openxmlformats.org/officeDocument/2006/relationships/hyperlink" Target="https://cwgreenport.nl/diensten/cybersecurity-0-meting/" TargetMode="External"/><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55.xml.rels><?xml version="1.0" encoding="UTF-8" standalone="yes"?>
<Relationships xmlns="http://schemas.openxmlformats.org/package/2006/relationships"><Relationship Id="rId3" Type="http://schemas.openxmlformats.org/officeDocument/2006/relationships/hyperlink" Target="https://www.kvk.nl/advies-en-informatie/veiligzakendoen/cybersecurity/je-bedrijf-online-beschermen-doe-een-cyberscan/"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3" Type="http://schemas.openxmlformats.org/officeDocument/2006/relationships/hyperlink" Target="https://ferm-rotterdam.nl/port-cyber-cafe/"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7.xml.rels><?xml version="1.0" encoding="UTF-8" standalone="yes"?>
<Relationships xmlns="http://schemas.openxmlformats.org/package/2006/relationships"><Relationship Id="rId3" Type="http://schemas.openxmlformats.org/officeDocument/2006/relationships/hyperlink" Target="https://smartindustry.nl/diensten/assessments/cyber-security-scan"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58.xml.rels><?xml version="1.0" encoding="UTF-8" standalone="yes"?>
<Relationships xmlns="http://schemas.openxmlformats.org/package/2006/relationships"><Relationship Id="rId3" Type="http://schemas.openxmlformats.org/officeDocument/2006/relationships/hyperlink" Target="https://www.panthera.nl/nieuws/mkb-cybersecurity" TargetMode="External"/><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59.xml.rels><?xml version="1.0" encoding="UTF-8" standalone="yes"?>
<Relationships xmlns="http://schemas.openxmlformats.org/package/2006/relationships"><Relationship Id="rId3" Type="http://schemas.openxmlformats.org/officeDocument/2006/relationships/hyperlink" Target="https://www.mkbcyberadvies.nl/"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 persoon, elektronica, computer&#10;&#10;Automatisch gegenereerde beschrijving">
            <a:extLst>
              <a:ext uri="{FF2B5EF4-FFF2-40B4-BE49-F238E27FC236}">
                <a16:creationId xmlns:a16="http://schemas.microsoft.com/office/drawing/2014/main" id="{FBB86EB1-54EF-B291-6474-F041D22F8FB5}"/>
              </a:ext>
            </a:extLst>
          </p:cNvPr>
          <p:cNvPicPr>
            <a:picLocks noChangeAspect="1"/>
          </p:cNvPicPr>
          <p:nvPr/>
        </p:nvPicPr>
        <p:blipFill>
          <a:blip r:embed="rId3">
            <a:alphaModFix amt="79000"/>
          </a:blip>
          <a:stretch>
            <a:fillRect/>
          </a:stretch>
        </p:blipFill>
        <p:spPr>
          <a:xfrm>
            <a:off x="0" y="0"/>
            <a:ext cx="12192000" cy="6944591"/>
          </a:xfrm>
          <a:prstGeom prst="rect">
            <a:avLst/>
          </a:prstGeom>
        </p:spPr>
      </p:pic>
      <p:sp>
        <p:nvSpPr>
          <p:cNvPr id="2" name="Titel 1">
            <a:extLst>
              <a:ext uri="{FF2B5EF4-FFF2-40B4-BE49-F238E27FC236}">
                <a16:creationId xmlns:a16="http://schemas.microsoft.com/office/drawing/2014/main" id="{E1AF245B-2129-E3BD-1170-C6E320C632DF}"/>
              </a:ext>
            </a:extLst>
          </p:cNvPr>
          <p:cNvSpPr>
            <a:spLocks noGrp="1"/>
          </p:cNvSpPr>
          <p:nvPr>
            <p:ph type="ctrTitle"/>
          </p:nvPr>
        </p:nvSpPr>
        <p:spPr>
          <a:xfrm>
            <a:off x="412171" y="2512228"/>
            <a:ext cx="9467088" cy="2018676"/>
          </a:xfrm>
        </p:spPr>
        <p:txBody>
          <a:bodyPr anchor="ctr">
            <a:normAutofit/>
          </a:bodyPr>
          <a:lstStyle/>
          <a:p>
            <a:pPr algn="l"/>
            <a:r>
              <a:rPr lang="nl-NL" sz="5300" b="1" dirty="0">
                <a:solidFill>
                  <a:schemeClr val="bg1"/>
                </a:solidFill>
              </a:rPr>
              <a:t>Instrument human capital  cybersecurity mkb-bedrijven</a:t>
            </a:r>
            <a:endParaRPr lang="nl-NL" sz="3100" b="1" i="1" dirty="0">
              <a:solidFill>
                <a:schemeClr val="bg1"/>
              </a:solidFill>
            </a:endParaRPr>
          </a:p>
        </p:txBody>
      </p:sp>
      <p:sp>
        <p:nvSpPr>
          <p:cNvPr id="3" name="Ondertitel 2">
            <a:extLst>
              <a:ext uri="{FF2B5EF4-FFF2-40B4-BE49-F238E27FC236}">
                <a16:creationId xmlns:a16="http://schemas.microsoft.com/office/drawing/2014/main" id="{B753C458-B1D4-D1A9-6D05-A22A6F35834A}"/>
              </a:ext>
            </a:extLst>
          </p:cNvPr>
          <p:cNvSpPr>
            <a:spLocks noGrp="1"/>
          </p:cNvSpPr>
          <p:nvPr>
            <p:ph type="subTitle" idx="1"/>
          </p:nvPr>
        </p:nvSpPr>
        <p:spPr>
          <a:xfrm>
            <a:off x="412171" y="4808306"/>
            <a:ext cx="3759137" cy="1510301"/>
          </a:xfrm>
        </p:spPr>
        <p:txBody>
          <a:bodyPr>
            <a:normAutofit/>
          </a:bodyPr>
          <a:lstStyle/>
          <a:p>
            <a:pPr algn="l">
              <a:lnSpc>
                <a:spcPct val="110000"/>
              </a:lnSpc>
            </a:pPr>
            <a:r>
              <a:rPr lang="nl-NL" sz="2000" i="1" dirty="0">
                <a:solidFill>
                  <a:schemeClr val="bg1"/>
                </a:solidFill>
              </a:rPr>
              <a:t>Kwartiermaker Paula Kager in opdracht van Economic Board Zuid-Holland, in samenwerking met Security Delta - 2023</a:t>
            </a:r>
          </a:p>
        </p:txBody>
      </p:sp>
      <p:sp>
        <p:nvSpPr>
          <p:cNvPr id="4" name="Tekstvak 3">
            <a:extLst>
              <a:ext uri="{FF2B5EF4-FFF2-40B4-BE49-F238E27FC236}">
                <a16:creationId xmlns:a16="http://schemas.microsoft.com/office/drawing/2014/main" id="{E30FE78E-87DA-4CE7-E84D-778509B4DF0B}"/>
              </a:ext>
            </a:extLst>
          </p:cNvPr>
          <p:cNvSpPr txBox="1"/>
          <p:nvPr/>
        </p:nvSpPr>
        <p:spPr>
          <a:xfrm>
            <a:off x="9879259" y="471284"/>
            <a:ext cx="2225407" cy="954107"/>
          </a:xfrm>
          <a:prstGeom prst="rect">
            <a:avLst/>
          </a:prstGeom>
          <a:noFill/>
        </p:spPr>
        <p:txBody>
          <a:bodyPr wrap="square" rtlCol="0">
            <a:spAutoFit/>
          </a:bodyPr>
          <a:lstStyle/>
          <a:p>
            <a:r>
              <a:rPr lang="nl-NL" sz="2800" b="1" i="1" dirty="0">
                <a:solidFill>
                  <a:srgbClr val="00B0F0"/>
                </a:solidFill>
              </a:rPr>
              <a:t>Beknopte versie</a:t>
            </a:r>
          </a:p>
        </p:txBody>
      </p:sp>
    </p:spTree>
    <p:extLst>
      <p:ext uri="{BB962C8B-B14F-4D97-AF65-F5344CB8AC3E}">
        <p14:creationId xmlns:p14="http://schemas.microsoft.com/office/powerpoint/2010/main" val="2910574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E2885D33-F8E0-E517-43B1-C9DB9651346A}"/>
              </a:ext>
            </a:extLst>
          </p:cNvPr>
          <p:cNvSpPr/>
          <p:nvPr/>
        </p:nvSpPr>
        <p:spPr>
          <a:xfrm>
            <a:off x="678095" y="647270"/>
            <a:ext cx="2109628" cy="124317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b="1" dirty="0">
                <a:solidFill>
                  <a:schemeClr val="tx1"/>
                </a:solidFill>
              </a:rPr>
              <a:t>waarom</a:t>
            </a:r>
            <a:r>
              <a:rPr lang="nl-NL" sz="2000" dirty="0">
                <a:solidFill>
                  <a:schemeClr val="tx1"/>
                </a:solidFill>
              </a:rPr>
              <a:t> dit instrument? </a:t>
            </a:r>
          </a:p>
          <a:p>
            <a:pPr algn="ctr"/>
            <a:r>
              <a:rPr lang="nl-NL" sz="2000" dirty="0">
                <a:solidFill>
                  <a:schemeClr val="tx1"/>
                </a:solidFill>
              </a:rPr>
              <a:t>voor </a:t>
            </a:r>
            <a:r>
              <a:rPr lang="nl-NL" sz="2000" b="1" dirty="0">
                <a:solidFill>
                  <a:schemeClr val="tx1"/>
                </a:solidFill>
              </a:rPr>
              <a:t>wie</a:t>
            </a:r>
            <a:r>
              <a:rPr lang="nl-NL" sz="2000" dirty="0">
                <a:solidFill>
                  <a:schemeClr val="tx1"/>
                </a:solidFill>
              </a:rPr>
              <a:t>? </a:t>
            </a:r>
          </a:p>
        </p:txBody>
      </p:sp>
      <p:sp>
        <p:nvSpPr>
          <p:cNvPr id="14" name="Rechthoek 13">
            <a:extLst>
              <a:ext uri="{FF2B5EF4-FFF2-40B4-BE49-F238E27FC236}">
                <a16:creationId xmlns:a16="http://schemas.microsoft.com/office/drawing/2014/main" id="{6CBCD594-9B04-9128-FD40-17653C7763CC}"/>
              </a:ext>
            </a:extLst>
          </p:cNvPr>
          <p:cNvSpPr/>
          <p:nvPr/>
        </p:nvSpPr>
        <p:spPr>
          <a:xfrm>
            <a:off x="4714127" y="503430"/>
            <a:ext cx="2476072" cy="150002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b="1" dirty="0">
                <a:solidFill>
                  <a:schemeClr val="tx1"/>
                </a:solidFill>
              </a:rPr>
              <a:t>aandachtsgebieden</a:t>
            </a:r>
            <a:r>
              <a:rPr lang="nl-NL" sz="2000" dirty="0">
                <a:solidFill>
                  <a:schemeClr val="tx1"/>
                </a:solidFill>
              </a:rPr>
              <a:t> cyberveilig ondernemen </a:t>
            </a:r>
          </a:p>
          <a:p>
            <a:pPr algn="ctr"/>
            <a:r>
              <a:rPr lang="nl-NL" sz="1600" i="1" dirty="0">
                <a:solidFill>
                  <a:srgbClr val="FF0000"/>
                </a:solidFill>
              </a:rPr>
              <a:t>alleen in lange versie</a:t>
            </a:r>
          </a:p>
        </p:txBody>
      </p:sp>
      <p:sp>
        <p:nvSpPr>
          <p:cNvPr id="15" name="Rechthoek 14">
            <a:extLst>
              <a:ext uri="{FF2B5EF4-FFF2-40B4-BE49-F238E27FC236}">
                <a16:creationId xmlns:a16="http://schemas.microsoft.com/office/drawing/2014/main" id="{DF646216-6C55-B9A0-2E91-8FF1ECC1878A}"/>
              </a:ext>
            </a:extLst>
          </p:cNvPr>
          <p:cNvSpPr/>
          <p:nvPr/>
        </p:nvSpPr>
        <p:spPr>
          <a:xfrm>
            <a:off x="8750159" y="503429"/>
            <a:ext cx="2476072" cy="150002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b="1">
              <a:solidFill>
                <a:schemeClr val="tx1"/>
              </a:solidFill>
            </a:endParaRPr>
          </a:p>
          <a:p>
            <a:pPr algn="ctr"/>
            <a:r>
              <a:rPr lang="nl-NL" sz="2000" b="1">
                <a:solidFill>
                  <a:schemeClr val="tx1"/>
                </a:solidFill>
              </a:rPr>
              <a:t>taken</a:t>
            </a:r>
            <a:r>
              <a:rPr lang="nl-NL" sz="2000">
                <a:solidFill>
                  <a:schemeClr val="tx1"/>
                </a:solidFill>
              </a:rPr>
              <a:t> </a:t>
            </a:r>
            <a:r>
              <a:rPr lang="nl-NL" sz="2000" dirty="0">
                <a:solidFill>
                  <a:schemeClr val="tx1"/>
                </a:solidFill>
              </a:rPr>
              <a:t>bij die aandachtsgebieden</a:t>
            </a:r>
          </a:p>
          <a:p>
            <a:pPr algn="ctr"/>
            <a:r>
              <a:rPr lang="nl-NL" sz="1600" i="1" dirty="0">
                <a:solidFill>
                  <a:srgbClr val="FF0000"/>
                </a:solidFill>
              </a:rPr>
              <a:t>alleen in lange versie</a:t>
            </a:r>
          </a:p>
          <a:p>
            <a:pPr algn="ctr"/>
            <a:endParaRPr lang="nl-NL" sz="2000" dirty="0">
              <a:solidFill>
                <a:schemeClr val="tx1"/>
              </a:solidFill>
            </a:endParaRPr>
          </a:p>
        </p:txBody>
      </p:sp>
      <p:sp>
        <p:nvSpPr>
          <p:cNvPr id="16" name="Rechthoek 15">
            <a:extLst>
              <a:ext uri="{FF2B5EF4-FFF2-40B4-BE49-F238E27FC236}">
                <a16:creationId xmlns:a16="http://schemas.microsoft.com/office/drawing/2014/main" id="{D236B4B5-6D6F-1309-9B17-A91950BA1E36}"/>
              </a:ext>
            </a:extLst>
          </p:cNvPr>
          <p:cNvSpPr/>
          <p:nvPr/>
        </p:nvSpPr>
        <p:spPr>
          <a:xfrm>
            <a:off x="6734712" y="2678986"/>
            <a:ext cx="3220946" cy="115327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hoe die </a:t>
            </a:r>
            <a:r>
              <a:rPr lang="nl-NL" sz="2000" b="1" dirty="0">
                <a:solidFill>
                  <a:schemeClr val="tx1"/>
                </a:solidFill>
              </a:rPr>
              <a:t>taken beleggen</a:t>
            </a:r>
            <a:r>
              <a:rPr lang="nl-NL" sz="2000" dirty="0">
                <a:solidFill>
                  <a:schemeClr val="tx1"/>
                </a:solidFill>
              </a:rPr>
              <a:t>? intern, extern, hybride ...</a:t>
            </a:r>
          </a:p>
        </p:txBody>
      </p:sp>
      <p:sp>
        <p:nvSpPr>
          <p:cNvPr id="17" name="Rechthoek 16">
            <a:extLst>
              <a:ext uri="{FF2B5EF4-FFF2-40B4-BE49-F238E27FC236}">
                <a16:creationId xmlns:a16="http://schemas.microsoft.com/office/drawing/2014/main" id="{25F19423-41B1-AD27-8908-C99FA6FBB2A8}"/>
              </a:ext>
            </a:extLst>
          </p:cNvPr>
          <p:cNvSpPr/>
          <p:nvPr/>
        </p:nvSpPr>
        <p:spPr>
          <a:xfrm>
            <a:off x="2311685" y="2678986"/>
            <a:ext cx="2849368" cy="115327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 en dat dan </a:t>
            </a:r>
            <a:r>
              <a:rPr lang="nl-NL" sz="2000" b="1" dirty="0">
                <a:solidFill>
                  <a:schemeClr val="tx1"/>
                </a:solidFill>
              </a:rPr>
              <a:t>uitgewerkt per cluster</a:t>
            </a:r>
            <a:r>
              <a:rPr lang="nl-NL" sz="2000" dirty="0">
                <a:solidFill>
                  <a:schemeClr val="tx1"/>
                </a:solidFill>
              </a:rPr>
              <a:t> van taken</a:t>
            </a:r>
          </a:p>
        </p:txBody>
      </p:sp>
      <p:sp>
        <p:nvSpPr>
          <p:cNvPr id="18" name="Rechthoek 17">
            <a:extLst>
              <a:ext uri="{FF2B5EF4-FFF2-40B4-BE49-F238E27FC236}">
                <a16:creationId xmlns:a16="http://schemas.microsoft.com/office/drawing/2014/main" id="{EDB5376A-7A93-3A6B-CDCD-AFD08A5D955D}"/>
              </a:ext>
            </a:extLst>
          </p:cNvPr>
          <p:cNvSpPr/>
          <p:nvPr/>
        </p:nvSpPr>
        <p:spPr>
          <a:xfrm>
            <a:off x="678094" y="4710701"/>
            <a:ext cx="3433279" cy="183393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wat moeten medewerkers </a:t>
            </a:r>
            <a:r>
              <a:rPr lang="nl-NL" sz="2000" b="1" dirty="0">
                <a:solidFill>
                  <a:schemeClr val="tx1"/>
                </a:solidFill>
              </a:rPr>
              <a:t>kunnen, kennen en weten</a:t>
            </a:r>
            <a:r>
              <a:rPr lang="nl-NL" sz="2000" dirty="0">
                <a:solidFill>
                  <a:schemeClr val="tx1"/>
                </a:solidFill>
              </a:rPr>
              <a:t>? hoe trainingen kiezen? hoe aantrekken, binden en boeien?</a:t>
            </a:r>
          </a:p>
        </p:txBody>
      </p:sp>
      <p:sp>
        <p:nvSpPr>
          <p:cNvPr id="19" name="Rechthoek 18">
            <a:extLst>
              <a:ext uri="{FF2B5EF4-FFF2-40B4-BE49-F238E27FC236}">
                <a16:creationId xmlns:a16="http://schemas.microsoft.com/office/drawing/2014/main" id="{30ACD346-EEEC-620C-0842-72B153554B68}"/>
              </a:ext>
            </a:extLst>
          </p:cNvPr>
          <p:cNvSpPr/>
          <p:nvPr/>
        </p:nvSpPr>
        <p:spPr>
          <a:xfrm>
            <a:off x="5161053" y="4710702"/>
            <a:ext cx="2986353" cy="115327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bewustzijn, </a:t>
            </a:r>
            <a:r>
              <a:rPr lang="nl-NL" sz="2000" b="1" dirty="0">
                <a:solidFill>
                  <a:schemeClr val="tx1"/>
                </a:solidFill>
              </a:rPr>
              <a:t>cultuur en gedrag</a:t>
            </a:r>
            <a:r>
              <a:rPr lang="nl-NL" sz="2000" dirty="0">
                <a:solidFill>
                  <a:schemeClr val="tx1"/>
                </a:solidFill>
              </a:rPr>
              <a:t>, leren van fouten en van elkaar</a:t>
            </a:r>
          </a:p>
        </p:txBody>
      </p:sp>
      <p:sp>
        <p:nvSpPr>
          <p:cNvPr id="20" name="Rechthoek 19">
            <a:extLst>
              <a:ext uri="{FF2B5EF4-FFF2-40B4-BE49-F238E27FC236}">
                <a16:creationId xmlns:a16="http://schemas.microsoft.com/office/drawing/2014/main" id="{EFCCD823-70A6-2273-9FBC-6C8FF7B88E17}"/>
              </a:ext>
            </a:extLst>
          </p:cNvPr>
          <p:cNvSpPr/>
          <p:nvPr/>
        </p:nvSpPr>
        <p:spPr>
          <a:xfrm>
            <a:off x="9113177" y="4710700"/>
            <a:ext cx="2400727" cy="150002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000" dirty="0">
                <a:solidFill>
                  <a:schemeClr val="tx1"/>
                </a:solidFill>
              </a:rPr>
              <a:t>wat is er allemaal? </a:t>
            </a:r>
            <a:r>
              <a:rPr lang="nl-NL" sz="2000" b="1" dirty="0">
                <a:solidFill>
                  <a:schemeClr val="tx1"/>
                </a:solidFill>
              </a:rPr>
              <a:t>inspiratie</a:t>
            </a:r>
            <a:r>
              <a:rPr lang="nl-NL" sz="2000" dirty="0">
                <a:solidFill>
                  <a:schemeClr val="tx1"/>
                </a:solidFill>
              </a:rPr>
              <a:t> en </a:t>
            </a:r>
            <a:r>
              <a:rPr lang="nl-NL" sz="2000" b="1" dirty="0">
                <a:solidFill>
                  <a:schemeClr val="tx1"/>
                </a:solidFill>
              </a:rPr>
              <a:t>nuttige links</a:t>
            </a:r>
          </a:p>
        </p:txBody>
      </p:sp>
      <mc:AlternateContent xmlns:mc="http://schemas.openxmlformats.org/markup-compatibility/2006" xmlns:p14="http://schemas.microsoft.com/office/powerpoint/2010/main">
        <mc:Choice Requires="p14">
          <p:contentPart p14:bwMode="auto" r:id="rId2">
            <p14:nvContentPartPr>
              <p14:cNvPr id="21" name="Inkt 20">
                <a:extLst>
                  <a:ext uri="{FF2B5EF4-FFF2-40B4-BE49-F238E27FC236}">
                    <a16:creationId xmlns:a16="http://schemas.microsoft.com/office/drawing/2014/main" id="{3470B1D7-B809-688E-458F-1974AC4AD578}"/>
                  </a:ext>
                </a:extLst>
              </p14:cNvPr>
              <p14:cNvContentPartPr/>
              <p14:nvPr/>
            </p14:nvContentPartPr>
            <p14:xfrm>
              <a:off x="2794720" y="946489"/>
              <a:ext cx="1946880" cy="651240"/>
            </p14:xfrm>
          </p:contentPart>
        </mc:Choice>
        <mc:Fallback xmlns="">
          <p:pic>
            <p:nvPicPr>
              <p:cNvPr id="21" name="Inkt 20">
                <a:extLst>
                  <a:ext uri="{FF2B5EF4-FFF2-40B4-BE49-F238E27FC236}">
                    <a16:creationId xmlns:a16="http://schemas.microsoft.com/office/drawing/2014/main" id="{3470B1D7-B809-688E-458F-1974AC4AD578}"/>
                  </a:ext>
                </a:extLst>
              </p:cNvPr>
              <p:cNvPicPr/>
              <p:nvPr/>
            </p:nvPicPr>
            <p:blipFill>
              <a:blip r:embed="rId3"/>
              <a:stretch>
                <a:fillRect/>
              </a:stretch>
            </p:blipFill>
            <p:spPr>
              <a:xfrm>
                <a:off x="2758720" y="910489"/>
                <a:ext cx="2018520" cy="722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2" name="Inkt 21">
                <a:extLst>
                  <a:ext uri="{FF2B5EF4-FFF2-40B4-BE49-F238E27FC236}">
                    <a16:creationId xmlns:a16="http://schemas.microsoft.com/office/drawing/2014/main" id="{3BBE5173-5B40-0484-B2ED-1001A45A877C}"/>
                  </a:ext>
                </a:extLst>
              </p14:cNvPr>
              <p14:cNvContentPartPr/>
              <p14:nvPr/>
            </p14:nvContentPartPr>
            <p14:xfrm>
              <a:off x="7237120" y="911929"/>
              <a:ext cx="1490040" cy="311040"/>
            </p14:xfrm>
          </p:contentPart>
        </mc:Choice>
        <mc:Fallback xmlns="">
          <p:pic>
            <p:nvPicPr>
              <p:cNvPr id="22" name="Inkt 21">
                <a:extLst>
                  <a:ext uri="{FF2B5EF4-FFF2-40B4-BE49-F238E27FC236}">
                    <a16:creationId xmlns:a16="http://schemas.microsoft.com/office/drawing/2014/main" id="{3BBE5173-5B40-0484-B2ED-1001A45A877C}"/>
                  </a:ext>
                </a:extLst>
              </p:cNvPr>
              <p:cNvPicPr/>
              <p:nvPr/>
            </p:nvPicPr>
            <p:blipFill>
              <a:blip r:embed="rId5"/>
              <a:stretch>
                <a:fillRect/>
              </a:stretch>
            </p:blipFill>
            <p:spPr>
              <a:xfrm>
                <a:off x="7201120" y="875929"/>
                <a:ext cx="1561680" cy="382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3" name="Inkt 22">
                <a:extLst>
                  <a:ext uri="{FF2B5EF4-FFF2-40B4-BE49-F238E27FC236}">
                    <a16:creationId xmlns:a16="http://schemas.microsoft.com/office/drawing/2014/main" id="{CB5DF6DE-EDE4-CA49-A8FB-C6EB36E45BA5}"/>
                  </a:ext>
                </a:extLst>
              </p14:cNvPr>
              <p14:cNvContentPartPr/>
              <p14:nvPr/>
            </p14:nvContentPartPr>
            <p14:xfrm>
              <a:off x="9979240" y="1257529"/>
              <a:ext cx="1744200" cy="1990440"/>
            </p14:xfrm>
          </p:contentPart>
        </mc:Choice>
        <mc:Fallback xmlns="">
          <p:pic>
            <p:nvPicPr>
              <p:cNvPr id="23" name="Inkt 22">
                <a:extLst>
                  <a:ext uri="{FF2B5EF4-FFF2-40B4-BE49-F238E27FC236}">
                    <a16:creationId xmlns:a16="http://schemas.microsoft.com/office/drawing/2014/main" id="{CB5DF6DE-EDE4-CA49-A8FB-C6EB36E45BA5}"/>
                  </a:ext>
                </a:extLst>
              </p:cNvPr>
              <p:cNvPicPr/>
              <p:nvPr/>
            </p:nvPicPr>
            <p:blipFill>
              <a:blip r:embed="rId7"/>
              <a:stretch>
                <a:fillRect/>
              </a:stretch>
            </p:blipFill>
            <p:spPr>
              <a:xfrm>
                <a:off x="9943240" y="1221529"/>
                <a:ext cx="1815840" cy="2062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6" name="Inkt 25">
                <a:extLst>
                  <a:ext uri="{FF2B5EF4-FFF2-40B4-BE49-F238E27FC236}">
                    <a16:creationId xmlns:a16="http://schemas.microsoft.com/office/drawing/2014/main" id="{404AD842-B1EE-3D69-C754-436F4F58B4C4}"/>
                  </a:ext>
                </a:extLst>
              </p14:cNvPr>
              <p14:cNvContentPartPr/>
              <p14:nvPr/>
            </p14:nvContentPartPr>
            <p14:xfrm>
              <a:off x="4107280" y="5888209"/>
              <a:ext cx="1654560" cy="454680"/>
            </p14:xfrm>
          </p:contentPart>
        </mc:Choice>
        <mc:Fallback xmlns="">
          <p:pic>
            <p:nvPicPr>
              <p:cNvPr id="26" name="Inkt 25">
                <a:extLst>
                  <a:ext uri="{FF2B5EF4-FFF2-40B4-BE49-F238E27FC236}">
                    <a16:creationId xmlns:a16="http://schemas.microsoft.com/office/drawing/2014/main" id="{404AD842-B1EE-3D69-C754-436F4F58B4C4}"/>
                  </a:ext>
                </a:extLst>
              </p:cNvPr>
              <p:cNvPicPr/>
              <p:nvPr/>
            </p:nvPicPr>
            <p:blipFill>
              <a:blip r:embed="rId9"/>
              <a:stretch>
                <a:fillRect/>
              </a:stretch>
            </p:blipFill>
            <p:spPr>
              <a:xfrm>
                <a:off x="4071280" y="5852209"/>
                <a:ext cx="1726200" cy="5263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7" name="Inkt 26">
                <a:extLst>
                  <a:ext uri="{FF2B5EF4-FFF2-40B4-BE49-F238E27FC236}">
                    <a16:creationId xmlns:a16="http://schemas.microsoft.com/office/drawing/2014/main" id="{1236E746-4AFF-62A5-A37E-DE3BB6B6241F}"/>
                  </a:ext>
                </a:extLst>
              </p14:cNvPr>
              <p14:cNvContentPartPr/>
              <p14:nvPr/>
            </p14:nvContentPartPr>
            <p14:xfrm>
              <a:off x="8115520" y="4212769"/>
              <a:ext cx="2347200" cy="537840"/>
            </p14:xfrm>
          </p:contentPart>
        </mc:Choice>
        <mc:Fallback xmlns="">
          <p:pic>
            <p:nvPicPr>
              <p:cNvPr id="27" name="Inkt 26">
                <a:extLst>
                  <a:ext uri="{FF2B5EF4-FFF2-40B4-BE49-F238E27FC236}">
                    <a16:creationId xmlns:a16="http://schemas.microsoft.com/office/drawing/2014/main" id="{1236E746-4AFF-62A5-A37E-DE3BB6B6241F}"/>
                  </a:ext>
                </a:extLst>
              </p:cNvPr>
              <p:cNvPicPr/>
              <p:nvPr/>
            </p:nvPicPr>
            <p:blipFill>
              <a:blip r:embed="rId11"/>
              <a:stretch>
                <a:fillRect/>
              </a:stretch>
            </p:blipFill>
            <p:spPr>
              <a:xfrm>
                <a:off x="8079520" y="4177129"/>
                <a:ext cx="2418840" cy="609480"/>
              </a:xfrm>
              <a:prstGeom prst="rect">
                <a:avLst/>
              </a:prstGeom>
            </p:spPr>
          </p:pic>
        </mc:Fallback>
      </mc:AlternateContent>
      <p:sp>
        <p:nvSpPr>
          <p:cNvPr id="28" name="Tekstvak 27">
            <a:extLst>
              <a:ext uri="{FF2B5EF4-FFF2-40B4-BE49-F238E27FC236}">
                <a16:creationId xmlns:a16="http://schemas.microsoft.com/office/drawing/2014/main" id="{A2BCEDD5-6AA8-E2E5-86AB-9E10D4899D02}"/>
              </a:ext>
            </a:extLst>
          </p:cNvPr>
          <p:cNvSpPr txBox="1"/>
          <p:nvPr/>
        </p:nvSpPr>
        <p:spPr>
          <a:xfrm>
            <a:off x="2518024" y="153327"/>
            <a:ext cx="718336" cy="646331"/>
          </a:xfrm>
          <a:prstGeom prst="rect">
            <a:avLst/>
          </a:prstGeom>
          <a:solidFill>
            <a:schemeClr val="accent1"/>
          </a:solidFill>
        </p:spPr>
        <p:txBody>
          <a:bodyPr wrap="square" rtlCol="0">
            <a:spAutoFit/>
          </a:bodyPr>
          <a:lstStyle/>
          <a:p>
            <a:pPr algn="ctr"/>
            <a:r>
              <a:rPr lang="nl-NL" sz="3600" dirty="0">
                <a:solidFill>
                  <a:schemeClr val="bg1"/>
                </a:solidFill>
              </a:rPr>
              <a:t>03</a:t>
            </a:r>
          </a:p>
        </p:txBody>
      </p:sp>
      <p:sp>
        <p:nvSpPr>
          <p:cNvPr id="32" name="Tekstvak 31">
            <a:extLst>
              <a:ext uri="{FF2B5EF4-FFF2-40B4-BE49-F238E27FC236}">
                <a16:creationId xmlns:a16="http://schemas.microsoft.com/office/drawing/2014/main" id="{7E8A1682-D9EC-01EC-D5B0-816C591E6722}"/>
              </a:ext>
            </a:extLst>
          </p:cNvPr>
          <p:cNvSpPr txBox="1"/>
          <p:nvPr/>
        </p:nvSpPr>
        <p:spPr>
          <a:xfrm>
            <a:off x="9719985" y="2355819"/>
            <a:ext cx="718336" cy="646331"/>
          </a:xfrm>
          <a:prstGeom prst="rect">
            <a:avLst/>
          </a:prstGeom>
          <a:solidFill>
            <a:schemeClr val="accent1"/>
          </a:solidFill>
        </p:spPr>
        <p:txBody>
          <a:bodyPr wrap="square" rtlCol="0">
            <a:spAutoFit/>
          </a:bodyPr>
          <a:lstStyle/>
          <a:p>
            <a:pPr algn="ctr"/>
            <a:r>
              <a:rPr lang="nl-NL" sz="3600" dirty="0">
                <a:solidFill>
                  <a:schemeClr val="bg1"/>
                </a:solidFill>
              </a:rPr>
              <a:t>7</a:t>
            </a:r>
          </a:p>
        </p:txBody>
      </p:sp>
      <p:sp>
        <p:nvSpPr>
          <p:cNvPr id="33" name="Tekstvak 32">
            <a:extLst>
              <a:ext uri="{FF2B5EF4-FFF2-40B4-BE49-F238E27FC236}">
                <a16:creationId xmlns:a16="http://schemas.microsoft.com/office/drawing/2014/main" id="{BF6278CA-FEF6-7FB9-368B-2117DD1C9E95}"/>
              </a:ext>
            </a:extLst>
          </p:cNvPr>
          <p:cNvSpPr txBox="1"/>
          <p:nvPr/>
        </p:nvSpPr>
        <p:spPr>
          <a:xfrm>
            <a:off x="4840446" y="2359891"/>
            <a:ext cx="718336" cy="646331"/>
          </a:xfrm>
          <a:prstGeom prst="rect">
            <a:avLst/>
          </a:prstGeom>
          <a:solidFill>
            <a:schemeClr val="accent1"/>
          </a:solidFill>
        </p:spPr>
        <p:txBody>
          <a:bodyPr wrap="square" rtlCol="0">
            <a:spAutoFit/>
          </a:bodyPr>
          <a:lstStyle/>
          <a:p>
            <a:pPr algn="ctr"/>
            <a:r>
              <a:rPr lang="nl-NL" sz="3600" dirty="0">
                <a:solidFill>
                  <a:schemeClr val="bg1"/>
                </a:solidFill>
              </a:rPr>
              <a:t>13</a:t>
            </a:r>
          </a:p>
        </p:txBody>
      </p:sp>
      <p:sp>
        <p:nvSpPr>
          <p:cNvPr id="34" name="Tekstvak 33">
            <a:extLst>
              <a:ext uri="{FF2B5EF4-FFF2-40B4-BE49-F238E27FC236}">
                <a16:creationId xmlns:a16="http://schemas.microsoft.com/office/drawing/2014/main" id="{41349A1E-E08B-B7CF-F1BA-FADA1C42BC46}"/>
              </a:ext>
            </a:extLst>
          </p:cNvPr>
          <p:cNvSpPr txBox="1"/>
          <p:nvPr/>
        </p:nvSpPr>
        <p:spPr>
          <a:xfrm>
            <a:off x="3761312" y="4363439"/>
            <a:ext cx="718336" cy="646331"/>
          </a:xfrm>
          <a:prstGeom prst="rect">
            <a:avLst/>
          </a:prstGeom>
          <a:solidFill>
            <a:schemeClr val="accent1"/>
          </a:solidFill>
        </p:spPr>
        <p:txBody>
          <a:bodyPr wrap="square" rtlCol="0">
            <a:spAutoFit/>
          </a:bodyPr>
          <a:lstStyle/>
          <a:p>
            <a:pPr algn="ctr"/>
            <a:r>
              <a:rPr lang="nl-NL" sz="3600" dirty="0">
                <a:solidFill>
                  <a:schemeClr val="bg1"/>
                </a:solidFill>
              </a:rPr>
              <a:t>26</a:t>
            </a:r>
          </a:p>
        </p:txBody>
      </p:sp>
      <p:sp>
        <p:nvSpPr>
          <p:cNvPr id="35" name="Tekstvak 34">
            <a:extLst>
              <a:ext uri="{FF2B5EF4-FFF2-40B4-BE49-F238E27FC236}">
                <a16:creationId xmlns:a16="http://schemas.microsoft.com/office/drawing/2014/main" id="{E56B7FB6-FB1A-1733-F003-CF257695348B}"/>
              </a:ext>
            </a:extLst>
          </p:cNvPr>
          <p:cNvSpPr txBox="1"/>
          <p:nvPr/>
        </p:nvSpPr>
        <p:spPr>
          <a:xfrm>
            <a:off x="7756352" y="5552928"/>
            <a:ext cx="718336" cy="646331"/>
          </a:xfrm>
          <a:prstGeom prst="rect">
            <a:avLst/>
          </a:prstGeom>
          <a:solidFill>
            <a:schemeClr val="accent1"/>
          </a:solidFill>
        </p:spPr>
        <p:txBody>
          <a:bodyPr wrap="square" rtlCol="0">
            <a:spAutoFit/>
          </a:bodyPr>
          <a:lstStyle/>
          <a:p>
            <a:pPr algn="ctr"/>
            <a:r>
              <a:rPr lang="nl-NL" sz="3600" dirty="0">
                <a:solidFill>
                  <a:schemeClr val="bg1"/>
                </a:solidFill>
              </a:rPr>
              <a:t>39</a:t>
            </a:r>
          </a:p>
        </p:txBody>
      </p:sp>
      <p:sp>
        <p:nvSpPr>
          <p:cNvPr id="36" name="Tekstvak 35">
            <a:extLst>
              <a:ext uri="{FF2B5EF4-FFF2-40B4-BE49-F238E27FC236}">
                <a16:creationId xmlns:a16="http://schemas.microsoft.com/office/drawing/2014/main" id="{03035641-C88B-4F26-B7FC-56F0071F5D86}"/>
              </a:ext>
            </a:extLst>
          </p:cNvPr>
          <p:cNvSpPr txBox="1"/>
          <p:nvPr/>
        </p:nvSpPr>
        <p:spPr>
          <a:xfrm>
            <a:off x="11111938" y="5876093"/>
            <a:ext cx="718336" cy="646331"/>
          </a:xfrm>
          <a:prstGeom prst="rect">
            <a:avLst/>
          </a:prstGeom>
          <a:solidFill>
            <a:schemeClr val="accent1"/>
          </a:solidFill>
        </p:spPr>
        <p:txBody>
          <a:bodyPr wrap="square" rtlCol="0">
            <a:spAutoFit/>
          </a:bodyPr>
          <a:lstStyle/>
          <a:p>
            <a:pPr algn="ctr"/>
            <a:r>
              <a:rPr lang="nl-NL" sz="3600" dirty="0">
                <a:solidFill>
                  <a:schemeClr val="bg1"/>
                </a:solidFill>
              </a:rPr>
              <a:t>45</a:t>
            </a:r>
          </a:p>
        </p:txBody>
      </p:sp>
      <mc:AlternateContent xmlns:mc="http://schemas.openxmlformats.org/markup-compatibility/2006" xmlns:p14="http://schemas.microsoft.com/office/powerpoint/2010/main">
        <mc:Choice Requires="p14">
          <p:contentPart p14:bwMode="auto" r:id="rId12">
            <p14:nvContentPartPr>
              <p14:cNvPr id="37" name="Inkt 36">
                <a:extLst>
                  <a:ext uri="{FF2B5EF4-FFF2-40B4-BE49-F238E27FC236}">
                    <a16:creationId xmlns:a16="http://schemas.microsoft.com/office/drawing/2014/main" id="{F518FAD5-E80D-CD1E-CC7B-4AEF7F70DD24}"/>
                  </a:ext>
                </a:extLst>
              </p14:cNvPr>
              <p14:cNvContentPartPr/>
              <p14:nvPr/>
            </p14:nvContentPartPr>
            <p14:xfrm>
              <a:off x="27760" y="456169"/>
              <a:ext cx="671760" cy="505080"/>
            </p14:xfrm>
          </p:contentPart>
        </mc:Choice>
        <mc:Fallback xmlns="">
          <p:pic>
            <p:nvPicPr>
              <p:cNvPr id="37" name="Inkt 36">
                <a:extLst>
                  <a:ext uri="{FF2B5EF4-FFF2-40B4-BE49-F238E27FC236}">
                    <a16:creationId xmlns:a16="http://schemas.microsoft.com/office/drawing/2014/main" id="{F518FAD5-E80D-CD1E-CC7B-4AEF7F70DD24}"/>
                  </a:ext>
                </a:extLst>
              </p:cNvPr>
              <p:cNvPicPr/>
              <p:nvPr/>
            </p:nvPicPr>
            <p:blipFill>
              <a:blip r:embed="rId13"/>
              <a:stretch>
                <a:fillRect/>
              </a:stretch>
            </p:blipFill>
            <p:spPr>
              <a:xfrm>
                <a:off x="-7880" y="420529"/>
                <a:ext cx="743400" cy="5767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1" name="Inkt 50">
                <a:extLst>
                  <a:ext uri="{FF2B5EF4-FFF2-40B4-BE49-F238E27FC236}">
                    <a16:creationId xmlns:a16="http://schemas.microsoft.com/office/drawing/2014/main" id="{D0F8057F-B666-2190-7EBA-9A2B6FAEA322}"/>
                  </a:ext>
                </a:extLst>
              </p14:cNvPr>
              <p14:cNvContentPartPr/>
              <p14:nvPr/>
            </p14:nvContentPartPr>
            <p14:xfrm>
              <a:off x="226840" y="447169"/>
              <a:ext cx="189720" cy="196200"/>
            </p14:xfrm>
          </p:contentPart>
        </mc:Choice>
        <mc:Fallback xmlns="">
          <p:pic>
            <p:nvPicPr>
              <p:cNvPr id="51" name="Inkt 50">
                <a:extLst>
                  <a:ext uri="{FF2B5EF4-FFF2-40B4-BE49-F238E27FC236}">
                    <a16:creationId xmlns:a16="http://schemas.microsoft.com/office/drawing/2014/main" id="{D0F8057F-B666-2190-7EBA-9A2B6FAEA322}"/>
                  </a:ext>
                </a:extLst>
              </p:cNvPr>
              <p:cNvPicPr/>
              <p:nvPr/>
            </p:nvPicPr>
            <p:blipFill>
              <a:blip r:embed="rId15"/>
              <a:stretch>
                <a:fillRect/>
              </a:stretch>
            </p:blipFill>
            <p:spPr>
              <a:xfrm>
                <a:off x="191200" y="411169"/>
                <a:ext cx="26136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2" name="Inkt 51">
                <a:extLst>
                  <a:ext uri="{FF2B5EF4-FFF2-40B4-BE49-F238E27FC236}">
                    <a16:creationId xmlns:a16="http://schemas.microsoft.com/office/drawing/2014/main" id="{3731B0A1-0891-8B19-3629-A8F7F0BC056F}"/>
                  </a:ext>
                </a:extLst>
              </p14:cNvPr>
              <p14:cNvContentPartPr/>
              <p14:nvPr/>
            </p14:nvContentPartPr>
            <p14:xfrm>
              <a:off x="3745120" y="1125409"/>
              <a:ext cx="269280" cy="263880"/>
            </p14:xfrm>
          </p:contentPart>
        </mc:Choice>
        <mc:Fallback xmlns="">
          <p:pic>
            <p:nvPicPr>
              <p:cNvPr id="52" name="Inkt 51">
                <a:extLst>
                  <a:ext uri="{FF2B5EF4-FFF2-40B4-BE49-F238E27FC236}">
                    <a16:creationId xmlns:a16="http://schemas.microsoft.com/office/drawing/2014/main" id="{3731B0A1-0891-8B19-3629-A8F7F0BC056F}"/>
                  </a:ext>
                </a:extLst>
              </p:cNvPr>
              <p:cNvPicPr/>
              <p:nvPr/>
            </p:nvPicPr>
            <p:blipFill>
              <a:blip r:embed="rId17"/>
              <a:stretch>
                <a:fillRect/>
              </a:stretch>
            </p:blipFill>
            <p:spPr>
              <a:xfrm>
                <a:off x="3709480" y="1089409"/>
                <a:ext cx="340920" cy="3355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3" name="Inkt 52">
                <a:extLst>
                  <a:ext uri="{FF2B5EF4-FFF2-40B4-BE49-F238E27FC236}">
                    <a16:creationId xmlns:a16="http://schemas.microsoft.com/office/drawing/2014/main" id="{94329885-9C81-6582-234D-6CE43C3E0167}"/>
                  </a:ext>
                </a:extLst>
              </p14:cNvPr>
              <p14:cNvContentPartPr/>
              <p14:nvPr/>
            </p14:nvContentPartPr>
            <p14:xfrm>
              <a:off x="7818880" y="1034689"/>
              <a:ext cx="218160" cy="273960"/>
            </p14:xfrm>
          </p:contentPart>
        </mc:Choice>
        <mc:Fallback xmlns="">
          <p:pic>
            <p:nvPicPr>
              <p:cNvPr id="53" name="Inkt 52">
                <a:extLst>
                  <a:ext uri="{FF2B5EF4-FFF2-40B4-BE49-F238E27FC236}">
                    <a16:creationId xmlns:a16="http://schemas.microsoft.com/office/drawing/2014/main" id="{94329885-9C81-6582-234D-6CE43C3E0167}"/>
                  </a:ext>
                </a:extLst>
              </p:cNvPr>
              <p:cNvPicPr/>
              <p:nvPr/>
            </p:nvPicPr>
            <p:blipFill>
              <a:blip r:embed="rId19"/>
              <a:stretch>
                <a:fillRect/>
              </a:stretch>
            </p:blipFill>
            <p:spPr>
              <a:xfrm>
                <a:off x="7782880" y="999049"/>
                <a:ext cx="289800" cy="345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4" name="Inkt 53">
                <a:extLst>
                  <a:ext uri="{FF2B5EF4-FFF2-40B4-BE49-F238E27FC236}">
                    <a16:creationId xmlns:a16="http://schemas.microsoft.com/office/drawing/2014/main" id="{C9051ACC-5518-323F-88AC-2478DA37790C}"/>
                  </a:ext>
                </a:extLst>
              </p14:cNvPr>
              <p14:cNvContentPartPr/>
              <p14:nvPr/>
            </p14:nvContentPartPr>
            <p14:xfrm>
              <a:off x="10881400" y="2776729"/>
              <a:ext cx="319320" cy="237960"/>
            </p14:xfrm>
          </p:contentPart>
        </mc:Choice>
        <mc:Fallback xmlns="">
          <p:pic>
            <p:nvPicPr>
              <p:cNvPr id="54" name="Inkt 53">
                <a:extLst>
                  <a:ext uri="{FF2B5EF4-FFF2-40B4-BE49-F238E27FC236}">
                    <a16:creationId xmlns:a16="http://schemas.microsoft.com/office/drawing/2014/main" id="{C9051ACC-5518-323F-88AC-2478DA37790C}"/>
                  </a:ext>
                </a:extLst>
              </p:cNvPr>
              <p:cNvPicPr/>
              <p:nvPr/>
            </p:nvPicPr>
            <p:blipFill>
              <a:blip r:embed="rId21"/>
              <a:stretch>
                <a:fillRect/>
              </a:stretch>
            </p:blipFill>
            <p:spPr>
              <a:xfrm>
                <a:off x="10845760" y="2741089"/>
                <a:ext cx="39096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7" name="Inkt 56">
                <a:extLst>
                  <a:ext uri="{FF2B5EF4-FFF2-40B4-BE49-F238E27FC236}">
                    <a16:creationId xmlns:a16="http://schemas.microsoft.com/office/drawing/2014/main" id="{5FC3760D-0960-A9A5-42AF-CAD3DB44D12A}"/>
                  </a:ext>
                </a:extLst>
              </p14:cNvPr>
              <p14:cNvContentPartPr/>
              <p14:nvPr/>
            </p14:nvContentPartPr>
            <p14:xfrm>
              <a:off x="5183680" y="3276049"/>
              <a:ext cx="1533600" cy="359280"/>
            </p14:xfrm>
          </p:contentPart>
        </mc:Choice>
        <mc:Fallback xmlns="">
          <p:pic>
            <p:nvPicPr>
              <p:cNvPr id="57" name="Inkt 56">
                <a:extLst>
                  <a:ext uri="{FF2B5EF4-FFF2-40B4-BE49-F238E27FC236}">
                    <a16:creationId xmlns:a16="http://schemas.microsoft.com/office/drawing/2014/main" id="{5FC3760D-0960-A9A5-42AF-CAD3DB44D12A}"/>
                  </a:ext>
                </a:extLst>
              </p:cNvPr>
              <p:cNvPicPr/>
              <p:nvPr/>
            </p:nvPicPr>
            <p:blipFill>
              <a:blip r:embed="rId23"/>
              <a:stretch>
                <a:fillRect/>
              </a:stretch>
            </p:blipFill>
            <p:spPr>
              <a:xfrm>
                <a:off x="5148040" y="3240049"/>
                <a:ext cx="1605240" cy="4309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9" name="Inkt 58">
                <a:extLst>
                  <a:ext uri="{FF2B5EF4-FFF2-40B4-BE49-F238E27FC236}">
                    <a16:creationId xmlns:a16="http://schemas.microsoft.com/office/drawing/2014/main" id="{1325612E-E619-42B4-D547-A80714D7625B}"/>
                  </a:ext>
                </a:extLst>
              </p14:cNvPr>
              <p14:cNvContentPartPr/>
              <p14:nvPr/>
            </p14:nvContentPartPr>
            <p14:xfrm>
              <a:off x="5681560" y="3530929"/>
              <a:ext cx="215280" cy="226080"/>
            </p14:xfrm>
          </p:contentPart>
        </mc:Choice>
        <mc:Fallback xmlns="">
          <p:pic>
            <p:nvPicPr>
              <p:cNvPr id="59" name="Inkt 58">
                <a:extLst>
                  <a:ext uri="{FF2B5EF4-FFF2-40B4-BE49-F238E27FC236}">
                    <a16:creationId xmlns:a16="http://schemas.microsoft.com/office/drawing/2014/main" id="{1325612E-E619-42B4-D547-A80714D7625B}"/>
                  </a:ext>
                </a:extLst>
              </p:cNvPr>
              <p:cNvPicPr/>
              <p:nvPr/>
            </p:nvPicPr>
            <p:blipFill>
              <a:blip r:embed="rId25"/>
              <a:stretch>
                <a:fillRect/>
              </a:stretch>
            </p:blipFill>
            <p:spPr>
              <a:xfrm>
                <a:off x="5645560" y="3495289"/>
                <a:ext cx="28692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1" name="Inkt 60">
                <a:extLst>
                  <a:ext uri="{FF2B5EF4-FFF2-40B4-BE49-F238E27FC236}">
                    <a16:creationId xmlns:a16="http://schemas.microsoft.com/office/drawing/2014/main" id="{D8D2D235-2CD6-CFB0-AB2E-10931E56D84B}"/>
                  </a:ext>
                </a:extLst>
              </p14:cNvPr>
              <p14:cNvContentPartPr/>
              <p14:nvPr/>
            </p14:nvContentPartPr>
            <p14:xfrm>
              <a:off x="4872640" y="6214729"/>
              <a:ext cx="217800" cy="221040"/>
            </p14:xfrm>
          </p:contentPart>
        </mc:Choice>
        <mc:Fallback xmlns="">
          <p:pic>
            <p:nvPicPr>
              <p:cNvPr id="61" name="Inkt 60">
                <a:extLst>
                  <a:ext uri="{FF2B5EF4-FFF2-40B4-BE49-F238E27FC236}">
                    <a16:creationId xmlns:a16="http://schemas.microsoft.com/office/drawing/2014/main" id="{D8D2D235-2CD6-CFB0-AB2E-10931E56D84B}"/>
                  </a:ext>
                </a:extLst>
              </p:cNvPr>
              <p:cNvPicPr/>
              <p:nvPr/>
            </p:nvPicPr>
            <p:blipFill>
              <a:blip r:embed="rId27"/>
              <a:stretch>
                <a:fillRect/>
              </a:stretch>
            </p:blipFill>
            <p:spPr>
              <a:xfrm>
                <a:off x="4836640" y="6178729"/>
                <a:ext cx="28944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2" name="Inkt 61">
                <a:extLst>
                  <a:ext uri="{FF2B5EF4-FFF2-40B4-BE49-F238E27FC236}">
                    <a16:creationId xmlns:a16="http://schemas.microsoft.com/office/drawing/2014/main" id="{8471DA2A-1447-BFC5-B8B6-B061FA115E21}"/>
                  </a:ext>
                </a:extLst>
              </p14:cNvPr>
              <p14:cNvContentPartPr/>
              <p14:nvPr/>
            </p14:nvContentPartPr>
            <p14:xfrm>
              <a:off x="9224680" y="4140049"/>
              <a:ext cx="219240" cy="234360"/>
            </p14:xfrm>
          </p:contentPart>
        </mc:Choice>
        <mc:Fallback xmlns="">
          <p:pic>
            <p:nvPicPr>
              <p:cNvPr id="62" name="Inkt 61">
                <a:extLst>
                  <a:ext uri="{FF2B5EF4-FFF2-40B4-BE49-F238E27FC236}">
                    <a16:creationId xmlns:a16="http://schemas.microsoft.com/office/drawing/2014/main" id="{8471DA2A-1447-BFC5-B8B6-B061FA115E21}"/>
                  </a:ext>
                </a:extLst>
              </p:cNvPr>
              <p:cNvPicPr/>
              <p:nvPr/>
            </p:nvPicPr>
            <p:blipFill>
              <a:blip r:embed="rId29"/>
              <a:stretch>
                <a:fillRect/>
              </a:stretch>
            </p:blipFill>
            <p:spPr>
              <a:xfrm>
                <a:off x="9188680" y="4104049"/>
                <a:ext cx="29088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64" name="Inkt 63">
                <a:extLst>
                  <a:ext uri="{FF2B5EF4-FFF2-40B4-BE49-F238E27FC236}">
                    <a16:creationId xmlns:a16="http://schemas.microsoft.com/office/drawing/2014/main" id="{3C31ED69-CAC1-E289-24E4-1CCDDBFC6CCF}"/>
                  </a:ext>
                </a:extLst>
              </p14:cNvPr>
              <p14:cNvContentPartPr/>
              <p14:nvPr/>
            </p14:nvContentPartPr>
            <p14:xfrm>
              <a:off x="10412680" y="6253249"/>
              <a:ext cx="1700280" cy="560160"/>
            </p14:xfrm>
          </p:contentPart>
        </mc:Choice>
        <mc:Fallback xmlns="">
          <p:pic>
            <p:nvPicPr>
              <p:cNvPr id="64" name="Inkt 63">
                <a:extLst>
                  <a:ext uri="{FF2B5EF4-FFF2-40B4-BE49-F238E27FC236}">
                    <a16:creationId xmlns:a16="http://schemas.microsoft.com/office/drawing/2014/main" id="{3C31ED69-CAC1-E289-24E4-1CCDDBFC6CCF}"/>
                  </a:ext>
                </a:extLst>
              </p:cNvPr>
              <p:cNvPicPr/>
              <p:nvPr/>
            </p:nvPicPr>
            <p:blipFill>
              <a:blip r:embed="rId31"/>
              <a:stretch>
                <a:fillRect/>
              </a:stretch>
            </p:blipFill>
            <p:spPr>
              <a:xfrm>
                <a:off x="10376680" y="6217249"/>
                <a:ext cx="1771920" cy="6318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66" name="Inkt 65">
                <a:extLst>
                  <a:ext uri="{FF2B5EF4-FFF2-40B4-BE49-F238E27FC236}">
                    <a16:creationId xmlns:a16="http://schemas.microsoft.com/office/drawing/2014/main" id="{5DFA4526-BEB1-45A1-7F40-95BE6BC39996}"/>
                  </a:ext>
                </a:extLst>
              </p14:cNvPr>
              <p14:cNvContentPartPr/>
              <p14:nvPr/>
            </p14:nvContentPartPr>
            <p14:xfrm>
              <a:off x="1836040" y="3190369"/>
              <a:ext cx="1224000" cy="1506240"/>
            </p14:xfrm>
          </p:contentPart>
        </mc:Choice>
        <mc:Fallback xmlns="">
          <p:pic>
            <p:nvPicPr>
              <p:cNvPr id="66" name="Inkt 65">
                <a:extLst>
                  <a:ext uri="{FF2B5EF4-FFF2-40B4-BE49-F238E27FC236}">
                    <a16:creationId xmlns:a16="http://schemas.microsoft.com/office/drawing/2014/main" id="{5DFA4526-BEB1-45A1-7F40-95BE6BC39996}"/>
                  </a:ext>
                </a:extLst>
              </p:cNvPr>
              <p:cNvPicPr/>
              <p:nvPr/>
            </p:nvPicPr>
            <p:blipFill>
              <a:blip r:embed="rId33"/>
              <a:stretch>
                <a:fillRect/>
              </a:stretch>
            </p:blipFill>
            <p:spPr>
              <a:xfrm>
                <a:off x="1800040" y="3154729"/>
                <a:ext cx="1295640" cy="15778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67" name="Inkt 66">
                <a:extLst>
                  <a:ext uri="{FF2B5EF4-FFF2-40B4-BE49-F238E27FC236}">
                    <a16:creationId xmlns:a16="http://schemas.microsoft.com/office/drawing/2014/main" id="{FCB4AE0A-FFBF-E9E7-4041-D800B27CFAD0}"/>
                  </a:ext>
                </a:extLst>
              </p14:cNvPr>
              <p14:cNvContentPartPr/>
              <p14:nvPr/>
            </p14:nvContentPartPr>
            <p14:xfrm>
              <a:off x="2079760" y="3937369"/>
              <a:ext cx="263880" cy="218880"/>
            </p14:xfrm>
          </p:contentPart>
        </mc:Choice>
        <mc:Fallback xmlns="">
          <p:pic>
            <p:nvPicPr>
              <p:cNvPr id="67" name="Inkt 66">
                <a:extLst>
                  <a:ext uri="{FF2B5EF4-FFF2-40B4-BE49-F238E27FC236}">
                    <a16:creationId xmlns:a16="http://schemas.microsoft.com/office/drawing/2014/main" id="{FCB4AE0A-FFBF-E9E7-4041-D800B27CFAD0}"/>
                  </a:ext>
                </a:extLst>
              </p:cNvPr>
              <p:cNvPicPr/>
              <p:nvPr/>
            </p:nvPicPr>
            <p:blipFill>
              <a:blip r:embed="rId35"/>
              <a:stretch>
                <a:fillRect/>
              </a:stretch>
            </p:blipFill>
            <p:spPr>
              <a:xfrm>
                <a:off x="2044120" y="3901729"/>
                <a:ext cx="335520" cy="290520"/>
              </a:xfrm>
              <a:prstGeom prst="rect">
                <a:avLst/>
              </a:prstGeom>
            </p:spPr>
          </p:pic>
        </mc:Fallback>
      </mc:AlternateContent>
      <p:pic>
        <p:nvPicPr>
          <p:cNvPr id="68" name="Afbeelding 67">
            <a:extLst>
              <a:ext uri="{FF2B5EF4-FFF2-40B4-BE49-F238E27FC236}">
                <a16:creationId xmlns:a16="http://schemas.microsoft.com/office/drawing/2014/main" id="{241F3636-C177-7C17-4564-740BF02A7930}"/>
              </a:ext>
            </a:extLst>
          </p:cNvPr>
          <p:cNvPicPr>
            <a:picLocks noChangeAspect="1"/>
          </p:cNvPicPr>
          <p:nvPr/>
        </p:nvPicPr>
        <p:blipFill>
          <a:blip r:embed="rId36"/>
          <a:stretch>
            <a:fillRect/>
          </a:stretch>
        </p:blipFill>
        <p:spPr>
          <a:xfrm>
            <a:off x="350173" y="2118861"/>
            <a:ext cx="1442179" cy="1129108"/>
          </a:xfrm>
          <a:prstGeom prst="rect">
            <a:avLst/>
          </a:prstGeom>
        </p:spPr>
      </p:pic>
      <p:pic>
        <p:nvPicPr>
          <p:cNvPr id="69" name="Afbeelding 68">
            <a:extLst>
              <a:ext uri="{FF2B5EF4-FFF2-40B4-BE49-F238E27FC236}">
                <a16:creationId xmlns:a16="http://schemas.microsoft.com/office/drawing/2014/main" id="{2083690C-B159-1B5A-789D-FBCA769138F3}"/>
              </a:ext>
            </a:extLst>
          </p:cNvPr>
          <p:cNvPicPr>
            <a:picLocks noChangeAspect="1"/>
          </p:cNvPicPr>
          <p:nvPr/>
        </p:nvPicPr>
        <p:blipFill>
          <a:blip r:embed="rId37"/>
          <a:stretch>
            <a:fillRect/>
          </a:stretch>
        </p:blipFill>
        <p:spPr>
          <a:xfrm>
            <a:off x="378525" y="3321554"/>
            <a:ext cx="1330497" cy="1277171"/>
          </a:xfrm>
          <a:prstGeom prst="rect">
            <a:avLst/>
          </a:prstGeom>
        </p:spPr>
      </p:pic>
    </p:spTree>
    <p:extLst>
      <p:ext uri="{BB962C8B-B14F-4D97-AF65-F5344CB8AC3E}">
        <p14:creationId xmlns:p14="http://schemas.microsoft.com/office/powerpoint/2010/main" val="1054623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6A077F-D1D0-A849-05AC-FD686B2060EA}"/>
              </a:ext>
            </a:extLst>
          </p:cNvPr>
          <p:cNvSpPr>
            <a:spLocks noGrp="1"/>
          </p:cNvSpPr>
          <p:nvPr>
            <p:ph type="title"/>
          </p:nvPr>
        </p:nvSpPr>
        <p:spPr>
          <a:xfrm>
            <a:off x="2063630" y="2385191"/>
            <a:ext cx="8208579" cy="2087618"/>
          </a:xfrm>
          <a:solidFill>
            <a:schemeClr val="accent5">
              <a:lumMod val="20000"/>
              <a:lumOff val="80000"/>
            </a:schemeClr>
          </a:solidFill>
        </p:spPr>
        <p:txBody>
          <a:bodyPr>
            <a:normAutofit/>
          </a:bodyPr>
          <a:lstStyle/>
          <a:p>
            <a:pPr algn="ctr">
              <a:lnSpc>
                <a:spcPct val="120000"/>
              </a:lnSpc>
            </a:pPr>
            <a:r>
              <a:rPr lang="nl-NL" sz="4000" dirty="0"/>
              <a:t>Introductie Instrument: </a:t>
            </a:r>
            <a:br>
              <a:rPr lang="nl-NL" sz="4000" dirty="0"/>
            </a:br>
            <a:r>
              <a:rPr lang="nl-NL" sz="4000" dirty="0"/>
              <a:t>voor wie, waarom, hoe, wat? </a:t>
            </a:r>
          </a:p>
        </p:txBody>
      </p:sp>
      <p:pic>
        <p:nvPicPr>
          <p:cNvPr id="1026" name="Picture 2" descr="EBZ | Economic Board Zuid-Holland">
            <a:extLst>
              <a:ext uri="{FF2B5EF4-FFF2-40B4-BE49-F238E27FC236}">
                <a16:creationId xmlns:a16="http://schemas.microsoft.com/office/drawing/2014/main" id="{98AF25D8-E910-AF8C-4BDB-A7553A9D05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335" y="5498671"/>
            <a:ext cx="2168703" cy="722901"/>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a:extLst>
              <a:ext uri="{FF2B5EF4-FFF2-40B4-BE49-F238E27FC236}">
                <a16:creationId xmlns:a16="http://schemas.microsoft.com/office/drawing/2014/main" id="{994A4862-C890-AA57-4599-8D47C73469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0342" y="5495502"/>
            <a:ext cx="1482296" cy="783263"/>
          </a:xfrm>
          <a:prstGeom prst="rect">
            <a:avLst/>
          </a:prstGeom>
        </p:spPr>
      </p:pic>
      <p:sp>
        <p:nvSpPr>
          <p:cNvPr id="4" name="Tekstvak 3">
            <a:extLst>
              <a:ext uri="{FF2B5EF4-FFF2-40B4-BE49-F238E27FC236}">
                <a16:creationId xmlns:a16="http://schemas.microsoft.com/office/drawing/2014/main" id="{A572D8A8-C94E-3642-B871-5B0C56E5D634}"/>
              </a:ext>
            </a:extLst>
          </p:cNvPr>
          <p:cNvSpPr txBox="1"/>
          <p:nvPr/>
        </p:nvSpPr>
        <p:spPr>
          <a:xfrm>
            <a:off x="9735780" y="5702467"/>
            <a:ext cx="1385379" cy="461665"/>
          </a:xfrm>
          <a:prstGeom prst="rect">
            <a:avLst/>
          </a:prstGeom>
          <a:noFill/>
        </p:spPr>
        <p:txBody>
          <a:bodyPr wrap="none" rtlCol="0">
            <a:spAutoFit/>
          </a:bodyPr>
          <a:lstStyle/>
          <a:p>
            <a:r>
              <a:rPr lang="nl-NL" sz="2400" b="1" i="1" dirty="0">
                <a:solidFill>
                  <a:srgbClr val="00B0F0"/>
                </a:solidFill>
              </a:rPr>
              <a:t>CONCEPT</a:t>
            </a:r>
          </a:p>
        </p:txBody>
      </p:sp>
    </p:spTree>
    <p:extLst>
      <p:ext uri="{BB962C8B-B14F-4D97-AF65-F5344CB8AC3E}">
        <p14:creationId xmlns:p14="http://schemas.microsoft.com/office/powerpoint/2010/main" val="1214768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8D7309-9955-2E5C-DC56-072D9CAA3E8F}"/>
              </a:ext>
            </a:extLst>
          </p:cNvPr>
          <p:cNvSpPr>
            <a:spLocks noGrp="1"/>
          </p:cNvSpPr>
          <p:nvPr>
            <p:ph type="title"/>
          </p:nvPr>
        </p:nvSpPr>
        <p:spPr>
          <a:xfrm>
            <a:off x="2928551" y="540655"/>
            <a:ext cx="8425249" cy="938158"/>
          </a:xfrm>
        </p:spPr>
        <p:txBody>
          <a:bodyPr>
            <a:normAutofit/>
          </a:bodyPr>
          <a:lstStyle/>
          <a:p>
            <a:r>
              <a:rPr lang="nl-NL" sz="3600" dirty="0"/>
              <a:t>Instrument Cyberveilig Ondernemen</a:t>
            </a:r>
          </a:p>
        </p:txBody>
      </p:sp>
      <p:graphicFrame>
        <p:nvGraphicFramePr>
          <p:cNvPr id="5" name="Tabel 5">
            <a:extLst>
              <a:ext uri="{FF2B5EF4-FFF2-40B4-BE49-F238E27FC236}">
                <a16:creationId xmlns:a16="http://schemas.microsoft.com/office/drawing/2014/main" id="{CBDDE67E-0BEE-5094-EBFF-2BB8A83F5C99}"/>
              </a:ext>
            </a:extLst>
          </p:cNvPr>
          <p:cNvGraphicFramePr>
            <a:graphicFrameLocks noGrp="1"/>
          </p:cNvGraphicFramePr>
          <p:nvPr>
            <p:ph idx="1"/>
            <p:extLst>
              <p:ext uri="{D42A27DB-BD31-4B8C-83A1-F6EECF244321}">
                <p14:modId xmlns:p14="http://schemas.microsoft.com/office/powerpoint/2010/main" val="4226547719"/>
              </p:ext>
            </p:extLst>
          </p:nvPr>
        </p:nvGraphicFramePr>
        <p:xfrm>
          <a:off x="1040524" y="1993791"/>
          <a:ext cx="10110952" cy="3976879"/>
        </p:xfrm>
        <a:graphic>
          <a:graphicData uri="http://schemas.openxmlformats.org/drawingml/2006/table">
            <a:tbl>
              <a:tblPr firstRow="1" bandRow="1">
                <a:tableStyleId>{2D5ABB26-0587-4C30-8999-92F81FD0307C}</a:tableStyleId>
              </a:tblPr>
              <a:tblGrid>
                <a:gridCol w="1893763">
                  <a:extLst>
                    <a:ext uri="{9D8B030D-6E8A-4147-A177-3AD203B41FA5}">
                      <a16:colId xmlns:a16="http://schemas.microsoft.com/office/drawing/2014/main" val="1373412902"/>
                    </a:ext>
                  </a:extLst>
                </a:gridCol>
                <a:gridCol w="8217189">
                  <a:extLst>
                    <a:ext uri="{9D8B030D-6E8A-4147-A177-3AD203B41FA5}">
                      <a16:colId xmlns:a16="http://schemas.microsoft.com/office/drawing/2014/main" val="1686757931"/>
                    </a:ext>
                  </a:extLst>
                </a:gridCol>
              </a:tblGrid>
              <a:tr h="572671">
                <a:tc>
                  <a:txBody>
                    <a:bodyPr/>
                    <a:lstStyle/>
                    <a:p>
                      <a:r>
                        <a:rPr lang="nl-NL" sz="2400" b="1" dirty="0">
                          <a:solidFill>
                            <a:srgbClr val="002060"/>
                          </a:solidFill>
                        </a:rPr>
                        <a:t>Voor wie?</a:t>
                      </a:r>
                    </a:p>
                  </a:txBody>
                  <a:tcPr/>
                </a:tc>
                <a:tc>
                  <a:txBody>
                    <a:bodyPr/>
                    <a:lstStyle/>
                    <a:p>
                      <a:r>
                        <a:rPr lang="nl-NL" sz="2400" dirty="0"/>
                        <a:t>Ondernemers/eigenaren van </a:t>
                      </a:r>
                      <a:r>
                        <a:rPr lang="nl-NL" sz="2400" b="1" kern="1200" dirty="0">
                          <a:solidFill>
                            <a:srgbClr val="002060"/>
                          </a:solidFill>
                          <a:latin typeface="+mn-lt"/>
                          <a:ea typeface="+mn-ea"/>
                          <a:cs typeface="+mn-cs"/>
                        </a:rPr>
                        <a:t>mkb-bedrijven </a:t>
                      </a:r>
                      <a:r>
                        <a:rPr lang="nl-NL" sz="2400" b="0" kern="1200" dirty="0">
                          <a:solidFill>
                            <a:schemeClr val="tx1"/>
                          </a:solidFill>
                          <a:latin typeface="+mn-lt"/>
                          <a:ea typeface="+mn-ea"/>
                          <a:cs typeface="+mn-cs"/>
                        </a:rPr>
                        <a:t>en hun adviseurs</a:t>
                      </a:r>
                      <a:endParaRPr lang="nl-NL" sz="2400" b="1" kern="1200" dirty="0">
                        <a:solidFill>
                          <a:srgbClr val="002060"/>
                        </a:solidFill>
                        <a:latin typeface="+mn-lt"/>
                        <a:ea typeface="+mn-ea"/>
                        <a:cs typeface="+mn-cs"/>
                      </a:endParaRPr>
                    </a:p>
                  </a:txBody>
                  <a:tcPr/>
                </a:tc>
                <a:extLst>
                  <a:ext uri="{0D108BD9-81ED-4DB2-BD59-A6C34878D82A}">
                    <a16:rowId xmlns:a16="http://schemas.microsoft.com/office/drawing/2014/main" val="1486561217"/>
                  </a:ext>
                </a:extLst>
              </a:tr>
              <a:tr h="1030808">
                <a:tc>
                  <a:txBody>
                    <a:bodyPr/>
                    <a:lstStyle/>
                    <a:p>
                      <a:r>
                        <a:rPr lang="nl-NL" sz="2400" b="1" dirty="0">
                          <a:solidFill>
                            <a:schemeClr val="accent1"/>
                          </a:solidFill>
                        </a:rPr>
                        <a:t>Waarom?</a:t>
                      </a:r>
                    </a:p>
                  </a:txBody>
                  <a:tcPr/>
                </a:tc>
                <a:tc>
                  <a:txBody>
                    <a:bodyPr/>
                    <a:lstStyle/>
                    <a:p>
                      <a:r>
                        <a:rPr lang="nl-NL" sz="2400" dirty="0"/>
                        <a:t>Mkb-bedrijven cyberveiliger helpen worden door het </a:t>
                      </a:r>
                      <a:r>
                        <a:rPr lang="nl-NL" sz="2400" b="1" dirty="0">
                          <a:solidFill>
                            <a:schemeClr val="accent1"/>
                          </a:solidFill>
                        </a:rPr>
                        <a:t>slim inzetten van talent (‘menselijk kapitaal’)</a:t>
                      </a:r>
                    </a:p>
                  </a:txBody>
                  <a:tcPr/>
                </a:tc>
                <a:extLst>
                  <a:ext uri="{0D108BD9-81ED-4DB2-BD59-A6C34878D82A}">
                    <a16:rowId xmlns:a16="http://schemas.microsoft.com/office/drawing/2014/main" val="2225019722"/>
                  </a:ext>
                </a:extLst>
              </a:tr>
              <a:tr h="1342592">
                <a:tc>
                  <a:txBody>
                    <a:bodyPr/>
                    <a:lstStyle/>
                    <a:p>
                      <a:r>
                        <a:rPr lang="nl-NL" sz="2400" b="1" dirty="0">
                          <a:solidFill>
                            <a:srgbClr val="00B0F0"/>
                          </a:solidFill>
                        </a:rPr>
                        <a:t>Hoe?</a:t>
                      </a:r>
                    </a:p>
                  </a:txBody>
                  <a:tcPr/>
                </a:tc>
                <a:tc>
                  <a:txBody>
                    <a:bodyPr/>
                    <a:lstStyle/>
                    <a:p>
                      <a:r>
                        <a:rPr lang="nl-NL" sz="2400" dirty="0"/>
                        <a:t>Via praktische tips voor het organiseren van cyberveiligheid in het bedrijf met de </a:t>
                      </a:r>
                      <a:r>
                        <a:rPr lang="nl-NL" sz="2400" b="1" dirty="0">
                          <a:solidFill>
                            <a:srgbClr val="00B0F0"/>
                          </a:solidFill>
                        </a:rPr>
                        <a:t>focus op talent: </a:t>
                      </a:r>
                      <a:r>
                        <a:rPr lang="nl-NL" sz="2400" b="0" dirty="0">
                          <a:solidFill>
                            <a:schemeClr val="tx1"/>
                          </a:solidFill>
                        </a:rPr>
                        <a:t>medewerkers (intern) en professionals/leveranciers/adviseurs (extern)</a:t>
                      </a:r>
                      <a:endParaRPr lang="nl-NL" sz="2400" b="1" dirty="0">
                        <a:solidFill>
                          <a:srgbClr val="00B0F0"/>
                        </a:solidFill>
                      </a:endParaRPr>
                    </a:p>
                  </a:txBody>
                  <a:tcPr/>
                </a:tc>
                <a:extLst>
                  <a:ext uri="{0D108BD9-81ED-4DB2-BD59-A6C34878D82A}">
                    <a16:rowId xmlns:a16="http://schemas.microsoft.com/office/drawing/2014/main" val="457336423"/>
                  </a:ext>
                </a:extLst>
              </a:tr>
              <a:tr h="1030808">
                <a:tc>
                  <a:txBody>
                    <a:bodyPr/>
                    <a:lstStyle/>
                    <a:p>
                      <a:r>
                        <a:rPr lang="nl-NL" sz="2400" b="1" dirty="0">
                          <a:solidFill>
                            <a:schemeClr val="accent5">
                              <a:lumMod val="75000"/>
                            </a:schemeClr>
                          </a:solidFill>
                        </a:rPr>
                        <a:t>Wat?</a:t>
                      </a:r>
                    </a:p>
                  </a:txBody>
                  <a:tcPr/>
                </a:tc>
                <a:tc>
                  <a:txBody>
                    <a:bodyPr/>
                    <a:lstStyle/>
                    <a:p>
                      <a:r>
                        <a:rPr lang="nl-NL" sz="2400" dirty="0"/>
                        <a:t>Overzicht van belangrijkste aandachtsgebieden en taken cyberveiligheid met antwoorden op de hamvraag </a:t>
                      </a:r>
                      <a:r>
                        <a:rPr lang="nl-NL" sz="2400" b="1" dirty="0">
                          <a:solidFill>
                            <a:schemeClr val="accent5">
                              <a:lumMod val="75000"/>
                            </a:schemeClr>
                          </a:solidFill>
                        </a:rPr>
                        <a:t>wie doet wat?</a:t>
                      </a:r>
                    </a:p>
                  </a:txBody>
                  <a:tcPr/>
                </a:tc>
                <a:extLst>
                  <a:ext uri="{0D108BD9-81ED-4DB2-BD59-A6C34878D82A}">
                    <a16:rowId xmlns:a16="http://schemas.microsoft.com/office/drawing/2014/main" val="4239255420"/>
                  </a:ext>
                </a:extLst>
              </a:tr>
            </a:tbl>
          </a:graphicData>
        </a:graphic>
      </p:graphicFrame>
      <p:pic>
        <p:nvPicPr>
          <p:cNvPr id="4" name="Afbeelding 3">
            <a:extLst>
              <a:ext uri="{FF2B5EF4-FFF2-40B4-BE49-F238E27FC236}">
                <a16:creationId xmlns:a16="http://schemas.microsoft.com/office/drawing/2014/main" id="{235D4FDD-F5DC-31E5-75AE-59276A0D6FE3}"/>
              </a:ext>
            </a:extLst>
          </p:cNvPr>
          <p:cNvPicPr>
            <a:picLocks noChangeAspect="1"/>
          </p:cNvPicPr>
          <p:nvPr/>
        </p:nvPicPr>
        <p:blipFill>
          <a:blip r:embed="rId3"/>
          <a:stretch>
            <a:fillRect/>
          </a:stretch>
        </p:blipFill>
        <p:spPr>
          <a:xfrm>
            <a:off x="719463" y="257803"/>
            <a:ext cx="1920843" cy="1503863"/>
          </a:xfrm>
          <a:prstGeom prst="rect">
            <a:avLst/>
          </a:prstGeom>
        </p:spPr>
      </p:pic>
    </p:spTree>
    <p:extLst>
      <p:ext uri="{BB962C8B-B14F-4D97-AF65-F5344CB8AC3E}">
        <p14:creationId xmlns:p14="http://schemas.microsoft.com/office/powerpoint/2010/main" val="2774925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8D7309-9955-2E5C-DC56-072D9CAA3E8F}"/>
              </a:ext>
            </a:extLst>
          </p:cNvPr>
          <p:cNvSpPr>
            <a:spLocks noGrp="1"/>
          </p:cNvSpPr>
          <p:nvPr>
            <p:ph type="title"/>
          </p:nvPr>
        </p:nvSpPr>
        <p:spPr>
          <a:xfrm>
            <a:off x="3272764" y="470287"/>
            <a:ext cx="7760470" cy="1078893"/>
          </a:xfrm>
        </p:spPr>
        <p:txBody>
          <a:bodyPr>
            <a:normAutofit fontScale="90000"/>
          </a:bodyPr>
          <a:lstStyle/>
          <a:p>
            <a:r>
              <a:rPr lang="nl-NL" sz="3600" dirty="0"/>
              <a:t>Waar gaat dit instrument over? </a:t>
            </a:r>
            <a:br>
              <a:rPr lang="nl-NL" sz="3600" dirty="0"/>
            </a:br>
            <a:r>
              <a:rPr lang="nl-NL" sz="3600" dirty="0"/>
              <a:t>Welk soort vragen komt aan bod?</a:t>
            </a:r>
          </a:p>
        </p:txBody>
      </p:sp>
      <p:pic>
        <p:nvPicPr>
          <p:cNvPr id="4" name="Afbeelding 3">
            <a:extLst>
              <a:ext uri="{FF2B5EF4-FFF2-40B4-BE49-F238E27FC236}">
                <a16:creationId xmlns:a16="http://schemas.microsoft.com/office/drawing/2014/main" id="{235D4FDD-F5DC-31E5-75AE-59276A0D6FE3}"/>
              </a:ext>
            </a:extLst>
          </p:cNvPr>
          <p:cNvPicPr>
            <a:picLocks noChangeAspect="1"/>
          </p:cNvPicPr>
          <p:nvPr/>
        </p:nvPicPr>
        <p:blipFill>
          <a:blip r:embed="rId3"/>
          <a:stretch>
            <a:fillRect/>
          </a:stretch>
        </p:blipFill>
        <p:spPr>
          <a:xfrm>
            <a:off x="719463" y="257803"/>
            <a:ext cx="1920843" cy="1503863"/>
          </a:xfrm>
          <a:prstGeom prst="rect">
            <a:avLst/>
          </a:prstGeom>
        </p:spPr>
      </p:pic>
      <p:sp>
        <p:nvSpPr>
          <p:cNvPr id="6" name="Tijdelijke aanduiding voor inhoud 5">
            <a:extLst>
              <a:ext uri="{FF2B5EF4-FFF2-40B4-BE49-F238E27FC236}">
                <a16:creationId xmlns:a16="http://schemas.microsoft.com/office/drawing/2014/main" id="{2C9A0633-8C00-41BB-E329-6C4CF432B9BA}"/>
              </a:ext>
            </a:extLst>
          </p:cNvPr>
          <p:cNvSpPr>
            <a:spLocks noGrp="1"/>
          </p:cNvSpPr>
          <p:nvPr>
            <p:ph idx="1"/>
          </p:nvPr>
        </p:nvSpPr>
        <p:spPr>
          <a:xfrm>
            <a:off x="1058916" y="1964900"/>
            <a:ext cx="3061138" cy="1169823"/>
          </a:xfrm>
          <a:solidFill>
            <a:schemeClr val="accent5">
              <a:lumMod val="20000"/>
              <a:lumOff val="80000"/>
            </a:schemeClr>
          </a:solidFill>
        </p:spPr>
        <p:txBody>
          <a:bodyPr>
            <a:normAutofit/>
          </a:bodyPr>
          <a:lstStyle/>
          <a:p>
            <a:pPr marL="0" indent="0">
              <a:buNone/>
            </a:pPr>
            <a:r>
              <a:rPr lang="nl-NL" sz="2400" dirty="0"/>
              <a:t>Hoe belangrijk is  cybersecurity voor mijn bedrijf? </a:t>
            </a:r>
          </a:p>
        </p:txBody>
      </p:sp>
      <p:sp>
        <p:nvSpPr>
          <p:cNvPr id="7" name="Tijdelijke aanduiding voor inhoud 5">
            <a:extLst>
              <a:ext uri="{FF2B5EF4-FFF2-40B4-BE49-F238E27FC236}">
                <a16:creationId xmlns:a16="http://schemas.microsoft.com/office/drawing/2014/main" id="{9A28494F-C2FC-1938-1441-A7DBC9245E41}"/>
              </a:ext>
            </a:extLst>
          </p:cNvPr>
          <p:cNvSpPr txBox="1">
            <a:spLocks/>
          </p:cNvSpPr>
          <p:nvPr/>
        </p:nvSpPr>
        <p:spPr>
          <a:xfrm>
            <a:off x="4624550" y="3560952"/>
            <a:ext cx="3061138" cy="1169823"/>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dirty="0"/>
              <a:t>Wat moeten we weten, kennen en kunnen op dit gebied?</a:t>
            </a:r>
          </a:p>
        </p:txBody>
      </p:sp>
      <p:sp>
        <p:nvSpPr>
          <p:cNvPr id="8" name="Tijdelijke aanduiding voor inhoud 5">
            <a:extLst>
              <a:ext uri="{FF2B5EF4-FFF2-40B4-BE49-F238E27FC236}">
                <a16:creationId xmlns:a16="http://schemas.microsoft.com/office/drawing/2014/main" id="{C1BB73AF-6D8D-EA00-3874-2B55B7676C1B}"/>
              </a:ext>
            </a:extLst>
          </p:cNvPr>
          <p:cNvSpPr txBox="1">
            <a:spLocks/>
          </p:cNvSpPr>
          <p:nvPr/>
        </p:nvSpPr>
        <p:spPr>
          <a:xfrm>
            <a:off x="1058916" y="3560953"/>
            <a:ext cx="3061138" cy="1169823"/>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dirty="0"/>
              <a:t>Hoe ga ik cybersecurity organiseren: intern, extern, beide? </a:t>
            </a:r>
          </a:p>
        </p:txBody>
      </p:sp>
      <p:sp>
        <p:nvSpPr>
          <p:cNvPr id="9" name="Tijdelijke aanduiding voor inhoud 5">
            <a:extLst>
              <a:ext uri="{FF2B5EF4-FFF2-40B4-BE49-F238E27FC236}">
                <a16:creationId xmlns:a16="http://schemas.microsoft.com/office/drawing/2014/main" id="{DDBAC014-F133-4188-D422-69A6F17DB6B0}"/>
              </a:ext>
            </a:extLst>
          </p:cNvPr>
          <p:cNvSpPr txBox="1">
            <a:spLocks/>
          </p:cNvSpPr>
          <p:nvPr/>
        </p:nvSpPr>
        <p:spPr>
          <a:xfrm>
            <a:off x="1058916" y="5157006"/>
            <a:ext cx="3061138" cy="1169823"/>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dirty="0"/>
              <a:t>Hoe houdt ik mijn cyber talent binnenboord?</a:t>
            </a:r>
          </a:p>
        </p:txBody>
      </p:sp>
      <p:sp>
        <p:nvSpPr>
          <p:cNvPr id="10" name="Tijdelijke aanduiding voor inhoud 5">
            <a:extLst>
              <a:ext uri="{FF2B5EF4-FFF2-40B4-BE49-F238E27FC236}">
                <a16:creationId xmlns:a16="http://schemas.microsoft.com/office/drawing/2014/main" id="{F920AA07-F27D-D03F-A2B6-8EBCDDA2BE2C}"/>
              </a:ext>
            </a:extLst>
          </p:cNvPr>
          <p:cNvSpPr txBox="1">
            <a:spLocks/>
          </p:cNvSpPr>
          <p:nvPr/>
        </p:nvSpPr>
        <p:spPr>
          <a:xfrm>
            <a:off x="8190184" y="1953764"/>
            <a:ext cx="3061138" cy="1169823"/>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dirty="0"/>
              <a:t>Bij wie leggen we deze taken neer? Hebben we specialisten nodig? </a:t>
            </a:r>
          </a:p>
        </p:txBody>
      </p:sp>
      <p:sp>
        <p:nvSpPr>
          <p:cNvPr id="11" name="Tijdelijke aanduiding voor inhoud 5">
            <a:extLst>
              <a:ext uri="{FF2B5EF4-FFF2-40B4-BE49-F238E27FC236}">
                <a16:creationId xmlns:a16="http://schemas.microsoft.com/office/drawing/2014/main" id="{247BB877-2AAB-8161-CA32-61BAEA8BCC69}"/>
              </a:ext>
            </a:extLst>
          </p:cNvPr>
          <p:cNvSpPr txBox="1">
            <a:spLocks/>
          </p:cNvSpPr>
          <p:nvPr/>
        </p:nvSpPr>
        <p:spPr>
          <a:xfrm>
            <a:off x="4624550" y="1978058"/>
            <a:ext cx="3061138" cy="1169823"/>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dirty="0"/>
              <a:t>Welke ‘cyber’ taken zijn essentieel voor mijn bedrijf?</a:t>
            </a:r>
          </a:p>
        </p:txBody>
      </p:sp>
      <p:sp>
        <p:nvSpPr>
          <p:cNvPr id="12" name="Tijdelijke aanduiding voor inhoud 5">
            <a:extLst>
              <a:ext uri="{FF2B5EF4-FFF2-40B4-BE49-F238E27FC236}">
                <a16:creationId xmlns:a16="http://schemas.microsoft.com/office/drawing/2014/main" id="{170EE09A-5721-E2E9-4D35-BC078CAE66C5}"/>
              </a:ext>
            </a:extLst>
          </p:cNvPr>
          <p:cNvSpPr txBox="1">
            <a:spLocks/>
          </p:cNvSpPr>
          <p:nvPr/>
        </p:nvSpPr>
        <p:spPr>
          <a:xfrm>
            <a:off x="8190184" y="3544111"/>
            <a:ext cx="3061138" cy="1169823"/>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dirty="0"/>
              <a:t>Hoe trainen we ons cyber talent en blijven zij scherp?</a:t>
            </a:r>
          </a:p>
        </p:txBody>
      </p:sp>
      <p:sp>
        <p:nvSpPr>
          <p:cNvPr id="13" name="Tijdelijke aanduiding voor inhoud 5">
            <a:extLst>
              <a:ext uri="{FF2B5EF4-FFF2-40B4-BE49-F238E27FC236}">
                <a16:creationId xmlns:a16="http://schemas.microsoft.com/office/drawing/2014/main" id="{7729000A-56E7-E9B4-8C8F-39609363A584}"/>
              </a:ext>
            </a:extLst>
          </p:cNvPr>
          <p:cNvSpPr txBox="1">
            <a:spLocks/>
          </p:cNvSpPr>
          <p:nvPr/>
        </p:nvSpPr>
        <p:spPr>
          <a:xfrm>
            <a:off x="8195440" y="5005180"/>
            <a:ext cx="3061138" cy="1169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nl-NL" sz="2400" dirty="0"/>
          </a:p>
        </p:txBody>
      </p:sp>
      <p:sp>
        <p:nvSpPr>
          <p:cNvPr id="14" name="Tijdelijke aanduiding voor inhoud 5">
            <a:extLst>
              <a:ext uri="{FF2B5EF4-FFF2-40B4-BE49-F238E27FC236}">
                <a16:creationId xmlns:a16="http://schemas.microsoft.com/office/drawing/2014/main" id="{2EE4B7AD-7B5D-987A-0C15-53F5112C3631}"/>
              </a:ext>
            </a:extLst>
          </p:cNvPr>
          <p:cNvSpPr txBox="1">
            <a:spLocks/>
          </p:cNvSpPr>
          <p:nvPr/>
        </p:nvSpPr>
        <p:spPr>
          <a:xfrm>
            <a:off x="4624550" y="5159164"/>
            <a:ext cx="3061138" cy="1169823"/>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dirty="0"/>
              <a:t>Hoe krijg (en houd) ik mijn personeel ‘cyber’ bewust? </a:t>
            </a:r>
          </a:p>
        </p:txBody>
      </p:sp>
      <p:sp>
        <p:nvSpPr>
          <p:cNvPr id="15" name="Tijdelijke aanduiding voor inhoud 5">
            <a:extLst>
              <a:ext uri="{FF2B5EF4-FFF2-40B4-BE49-F238E27FC236}">
                <a16:creationId xmlns:a16="http://schemas.microsoft.com/office/drawing/2014/main" id="{F81E5F86-DF98-2519-C95A-3B772870C2C0}"/>
              </a:ext>
            </a:extLst>
          </p:cNvPr>
          <p:cNvSpPr txBox="1">
            <a:spLocks/>
          </p:cNvSpPr>
          <p:nvPr/>
        </p:nvSpPr>
        <p:spPr>
          <a:xfrm>
            <a:off x="8190184" y="5157006"/>
            <a:ext cx="3061138" cy="1169823"/>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dirty="0"/>
              <a:t>Wie bel ik bij een cyber aanval? Wat moet ik zelf doen?</a:t>
            </a:r>
          </a:p>
        </p:txBody>
      </p:sp>
    </p:spTree>
    <p:extLst>
      <p:ext uri="{BB962C8B-B14F-4D97-AF65-F5344CB8AC3E}">
        <p14:creationId xmlns:p14="http://schemas.microsoft.com/office/powerpoint/2010/main" val="3269616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72F48C-71AE-D771-B993-AA9FE6FE293D}"/>
              </a:ext>
            </a:extLst>
          </p:cNvPr>
          <p:cNvSpPr>
            <a:spLocks noGrp="1"/>
          </p:cNvSpPr>
          <p:nvPr>
            <p:ph type="title"/>
          </p:nvPr>
        </p:nvSpPr>
        <p:spPr>
          <a:xfrm>
            <a:off x="838200" y="357557"/>
            <a:ext cx="10515600" cy="1325563"/>
          </a:xfrm>
        </p:spPr>
        <p:txBody>
          <a:bodyPr>
            <a:normAutofit/>
          </a:bodyPr>
          <a:lstStyle/>
          <a:p>
            <a:pPr>
              <a:lnSpc>
                <a:spcPct val="110000"/>
              </a:lnSpc>
            </a:pPr>
            <a:r>
              <a:rPr lang="nl-NL" sz="2000" i="1" dirty="0"/>
              <a:t>Bij het samenstellen van dit Instrument is gebruik gemaakt van openbaar toegankelijke kennis, inzichten en materialen van vele organisaties die actief zijn op het gebied van cyberweerbaarheid, veilig digitaal ondernemen, cybersecurity, waaronder: </a:t>
            </a:r>
          </a:p>
        </p:txBody>
      </p:sp>
      <p:pic>
        <p:nvPicPr>
          <p:cNvPr id="5" name="Graphic 4">
            <a:extLst>
              <a:ext uri="{FF2B5EF4-FFF2-40B4-BE49-F238E27FC236}">
                <a16:creationId xmlns:a16="http://schemas.microsoft.com/office/drawing/2014/main" id="{20204C84-6501-56E8-E8F5-34F9E394364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66770" y="1683120"/>
            <a:ext cx="2300413" cy="1205926"/>
          </a:xfrm>
          <a:prstGeom prst="rect">
            <a:avLst/>
          </a:prstGeom>
        </p:spPr>
      </p:pic>
      <p:pic>
        <p:nvPicPr>
          <p:cNvPr id="9" name="Afbeelding 8" descr="Afbeelding met tekst&#10;&#10;Automatisch gegenereerde beschrijving">
            <a:extLst>
              <a:ext uri="{FF2B5EF4-FFF2-40B4-BE49-F238E27FC236}">
                <a16:creationId xmlns:a16="http://schemas.microsoft.com/office/drawing/2014/main" id="{5F2F4BC9-5A72-95A2-3852-E02AFF1BC5C9}"/>
              </a:ext>
            </a:extLst>
          </p:cNvPr>
          <p:cNvPicPr>
            <a:picLocks noChangeAspect="1"/>
          </p:cNvPicPr>
          <p:nvPr/>
        </p:nvPicPr>
        <p:blipFill>
          <a:blip r:embed="rId4"/>
          <a:stretch>
            <a:fillRect/>
          </a:stretch>
        </p:blipFill>
        <p:spPr>
          <a:xfrm>
            <a:off x="673385" y="3264642"/>
            <a:ext cx="3610939" cy="918035"/>
          </a:xfrm>
          <a:prstGeom prst="rect">
            <a:avLst/>
          </a:prstGeom>
        </p:spPr>
      </p:pic>
      <p:pic>
        <p:nvPicPr>
          <p:cNvPr id="10" name="Afbeelding 9">
            <a:extLst>
              <a:ext uri="{FF2B5EF4-FFF2-40B4-BE49-F238E27FC236}">
                <a16:creationId xmlns:a16="http://schemas.microsoft.com/office/drawing/2014/main" id="{CBA0E178-B3BE-5F6F-4580-B86196A3F6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264" y="4724649"/>
            <a:ext cx="1482296" cy="783263"/>
          </a:xfrm>
          <a:prstGeom prst="rect">
            <a:avLst/>
          </a:prstGeom>
        </p:spPr>
      </p:pic>
      <p:pic>
        <p:nvPicPr>
          <p:cNvPr id="12" name="Afbeelding 11">
            <a:extLst>
              <a:ext uri="{FF2B5EF4-FFF2-40B4-BE49-F238E27FC236}">
                <a16:creationId xmlns:a16="http://schemas.microsoft.com/office/drawing/2014/main" id="{827F1F57-BA50-D238-B37D-87531561F599}"/>
              </a:ext>
            </a:extLst>
          </p:cNvPr>
          <p:cNvPicPr>
            <a:picLocks noChangeAspect="1"/>
          </p:cNvPicPr>
          <p:nvPr/>
        </p:nvPicPr>
        <p:blipFill>
          <a:blip r:embed="rId6"/>
          <a:stretch>
            <a:fillRect/>
          </a:stretch>
        </p:blipFill>
        <p:spPr>
          <a:xfrm>
            <a:off x="2830230" y="4713815"/>
            <a:ext cx="2363528" cy="598001"/>
          </a:xfrm>
          <a:prstGeom prst="rect">
            <a:avLst/>
          </a:prstGeom>
        </p:spPr>
      </p:pic>
      <p:pic>
        <p:nvPicPr>
          <p:cNvPr id="14" name="Afbeelding 13" descr="Afbeelding met tekst&#10;&#10;Automatisch gegenereerde beschrijving">
            <a:extLst>
              <a:ext uri="{FF2B5EF4-FFF2-40B4-BE49-F238E27FC236}">
                <a16:creationId xmlns:a16="http://schemas.microsoft.com/office/drawing/2014/main" id="{3610965E-9F75-8DF4-18D0-8A12D8924DC0}"/>
              </a:ext>
            </a:extLst>
          </p:cNvPr>
          <p:cNvPicPr>
            <a:picLocks noChangeAspect="1"/>
          </p:cNvPicPr>
          <p:nvPr/>
        </p:nvPicPr>
        <p:blipFill>
          <a:blip r:embed="rId7"/>
          <a:stretch>
            <a:fillRect/>
          </a:stretch>
        </p:blipFill>
        <p:spPr>
          <a:xfrm>
            <a:off x="4011994" y="1941527"/>
            <a:ext cx="3363645" cy="902441"/>
          </a:xfrm>
          <a:prstGeom prst="rect">
            <a:avLst/>
          </a:prstGeom>
        </p:spPr>
      </p:pic>
      <p:pic>
        <p:nvPicPr>
          <p:cNvPr id="16" name="Graphic 15">
            <a:extLst>
              <a:ext uri="{FF2B5EF4-FFF2-40B4-BE49-F238E27FC236}">
                <a16:creationId xmlns:a16="http://schemas.microsoft.com/office/drawing/2014/main" id="{75429B9F-836D-3E64-41AD-DF0F946B901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26301" y="3240793"/>
            <a:ext cx="3139397" cy="955469"/>
          </a:xfrm>
          <a:prstGeom prst="rect">
            <a:avLst/>
          </a:prstGeom>
        </p:spPr>
      </p:pic>
      <p:pic>
        <p:nvPicPr>
          <p:cNvPr id="18" name="Afbeelding 17">
            <a:extLst>
              <a:ext uri="{FF2B5EF4-FFF2-40B4-BE49-F238E27FC236}">
                <a16:creationId xmlns:a16="http://schemas.microsoft.com/office/drawing/2014/main" id="{40F0A4CC-7A83-F13A-6F61-5828AA52EE95}"/>
              </a:ext>
            </a:extLst>
          </p:cNvPr>
          <p:cNvPicPr>
            <a:picLocks noChangeAspect="1"/>
          </p:cNvPicPr>
          <p:nvPr/>
        </p:nvPicPr>
        <p:blipFill>
          <a:blip r:embed="rId10"/>
          <a:stretch>
            <a:fillRect/>
          </a:stretch>
        </p:blipFill>
        <p:spPr>
          <a:xfrm>
            <a:off x="7975600" y="2070923"/>
            <a:ext cx="3064125" cy="643648"/>
          </a:xfrm>
          <a:prstGeom prst="rect">
            <a:avLst/>
          </a:prstGeom>
        </p:spPr>
      </p:pic>
      <p:pic>
        <p:nvPicPr>
          <p:cNvPr id="20" name="Afbeelding 19" descr="Afbeelding met tekst&#10;&#10;Automatisch gegenereerde beschrijving">
            <a:extLst>
              <a:ext uri="{FF2B5EF4-FFF2-40B4-BE49-F238E27FC236}">
                <a16:creationId xmlns:a16="http://schemas.microsoft.com/office/drawing/2014/main" id="{557D27E2-7401-D2EC-C653-9BC17A90E30A}"/>
              </a:ext>
            </a:extLst>
          </p:cNvPr>
          <p:cNvPicPr>
            <a:picLocks noChangeAspect="1"/>
          </p:cNvPicPr>
          <p:nvPr/>
        </p:nvPicPr>
        <p:blipFill>
          <a:blip r:embed="rId11"/>
          <a:stretch>
            <a:fillRect/>
          </a:stretch>
        </p:blipFill>
        <p:spPr>
          <a:xfrm>
            <a:off x="5418227" y="4594590"/>
            <a:ext cx="4216400" cy="736600"/>
          </a:xfrm>
          <a:prstGeom prst="rect">
            <a:avLst/>
          </a:prstGeom>
        </p:spPr>
      </p:pic>
      <p:pic>
        <p:nvPicPr>
          <p:cNvPr id="21" name="Afbeelding 20">
            <a:extLst>
              <a:ext uri="{FF2B5EF4-FFF2-40B4-BE49-F238E27FC236}">
                <a16:creationId xmlns:a16="http://schemas.microsoft.com/office/drawing/2014/main" id="{96E9FEB7-B693-C6EB-190E-7F786511F2D5}"/>
              </a:ext>
            </a:extLst>
          </p:cNvPr>
          <p:cNvPicPr>
            <a:picLocks noChangeAspect="1"/>
          </p:cNvPicPr>
          <p:nvPr/>
        </p:nvPicPr>
        <p:blipFill>
          <a:blip r:embed="rId12"/>
          <a:stretch>
            <a:fillRect/>
          </a:stretch>
        </p:blipFill>
        <p:spPr>
          <a:xfrm>
            <a:off x="10403690" y="3462477"/>
            <a:ext cx="1538126" cy="733785"/>
          </a:xfrm>
          <a:prstGeom prst="rect">
            <a:avLst/>
          </a:prstGeom>
        </p:spPr>
      </p:pic>
      <p:pic>
        <p:nvPicPr>
          <p:cNvPr id="22" name="Picture 2">
            <a:extLst>
              <a:ext uri="{FF2B5EF4-FFF2-40B4-BE49-F238E27FC236}">
                <a16:creationId xmlns:a16="http://schemas.microsoft.com/office/drawing/2014/main" id="{73EE3EB6-EA32-B265-A75A-067EAD16DDF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75600" y="3386978"/>
            <a:ext cx="2215922" cy="66309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KPN">
            <a:extLst>
              <a:ext uri="{FF2B5EF4-FFF2-40B4-BE49-F238E27FC236}">
                <a16:creationId xmlns:a16="http://schemas.microsoft.com/office/drawing/2014/main" id="{42513CBB-70C5-9E25-320D-DFFD7A68E7A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634627" y="4625224"/>
            <a:ext cx="2114773" cy="88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563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6A077F-D1D0-A849-05AC-FD686B2060EA}"/>
              </a:ext>
            </a:extLst>
          </p:cNvPr>
          <p:cNvSpPr>
            <a:spLocks noGrp="1"/>
          </p:cNvSpPr>
          <p:nvPr>
            <p:ph type="title"/>
          </p:nvPr>
        </p:nvSpPr>
        <p:spPr>
          <a:xfrm>
            <a:off x="1237593" y="2611752"/>
            <a:ext cx="9716814" cy="2642174"/>
          </a:xfrm>
          <a:solidFill>
            <a:schemeClr val="accent5">
              <a:lumMod val="20000"/>
              <a:lumOff val="80000"/>
            </a:schemeClr>
          </a:solidFill>
        </p:spPr>
        <p:txBody>
          <a:bodyPr anchor="ctr">
            <a:normAutofit fontScale="90000"/>
          </a:bodyPr>
          <a:lstStyle/>
          <a:p>
            <a:pPr algn="ctr">
              <a:lnSpc>
                <a:spcPct val="120000"/>
              </a:lnSpc>
            </a:pPr>
            <a:r>
              <a:rPr lang="nl-NL" sz="3600" b="1" dirty="0">
                <a:solidFill>
                  <a:schemeClr val="accent1"/>
                </a:solidFill>
              </a:rPr>
              <a:t>Cyberveilig</a:t>
            </a:r>
            <a:r>
              <a:rPr lang="nl-NL" sz="3600" dirty="0"/>
              <a:t> ondernemen: hoe organiseer je cybersecurity taken?</a:t>
            </a:r>
            <a:r>
              <a:rPr lang="nl-NL" sz="3600" dirty="0">
                <a:solidFill>
                  <a:schemeClr val="accent1"/>
                </a:solidFill>
              </a:rPr>
              <a:t> </a:t>
            </a:r>
            <a:r>
              <a:rPr lang="nl-NL" sz="3600" b="1" dirty="0">
                <a:solidFill>
                  <a:schemeClr val="accent1"/>
                </a:solidFill>
              </a:rPr>
              <a:t>Intern</a:t>
            </a:r>
            <a:r>
              <a:rPr lang="nl-NL" sz="3600" dirty="0">
                <a:solidFill>
                  <a:schemeClr val="accent1"/>
                </a:solidFill>
              </a:rPr>
              <a:t> </a:t>
            </a:r>
            <a:r>
              <a:rPr lang="nl-NL" sz="3600" dirty="0"/>
              <a:t>beleggen, </a:t>
            </a:r>
            <a:r>
              <a:rPr lang="nl-NL" sz="3600" b="1" dirty="0">
                <a:solidFill>
                  <a:schemeClr val="accent1"/>
                </a:solidFill>
              </a:rPr>
              <a:t>extern</a:t>
            </a:r>
            <a:r>
              <a:rPr lang="nl-NL" sz="3600" dirty="0"/>
              <a:t> uitbesteden, een </a:t>
            </a:r>
            <a:r>
              <a:rPr lang="nl-NL" sz="3600" b="1" dirty="0">
                <a:solidFill>
                  <a:schemeClr val="accent1"/>
                </a:solidFill>
              </a:rPr>
              <a:t>‘hybride’ </a:t>
            </a:r>
            <a:r>
              <a:rPr lang="nl-NL" sz="3600" dirty="0"/>
              <a:t>vorm van samenwerken en/of aansluiten bij een </a:t>
            </a:r>
            <a:r>
              <a:rPr lang="nl-NL" sz="3600" b="1" dirty="0">
                <a:solidFill>
                  <a:schemeClr val="accent1"/>
                </a:solidFill>
              </a:rPr>
              <a:t>collectief</a:t>
            </a:r>
            <a:r>
              <a:rPr lang="nl-NL" sz="3600" dirty="0"/>
              <a:t>? Eerst algemeen....</a:t>
            </a:r>
            <a:endParaRPr lang="nl-NL" sz="4000" dirty="0"/>
          </a:p>
        </p:txBody>
      </p:sp>
      <p:pic>
        <p:nvPicPr>
          <p:cNvPr id="6" name="Afbeelding 5">
            <a:extLst>
              <a:ext uri="{FF2B5EF4-FFF2-40B4-BE49-F238E27FC236}">
                <a16:creationId xmlns:a16="http://schemas.microsoft.com/office/drawing/2014/main" id="{25C966EA-68A6-4078-4490-EAB5B9DC0153}"/>
              </a:ext>
            </a:extLst>
          </p:cNvPr>
          <p:cNvPicPr>
            <a:picLocks noChangeAspect="1"/>
          </p:cNvPicPr>
          <p:nvPr/>
        </p:nvPicPr>
        <p:blipFill>
          <a:blip r:embed="rId2"/>
          <a:stretch>
            <a:fillRect/>
          </a:stretch>
        </p:blipFill>
        <p:spPr>
          <a:xfrm>
            <a:off x="1234966" y="433114"/>
            <a:ext cx="2133600" cy="1955800"/>
          </a:xfrm>
          <a:prstGeom prst="rect">
            <a:avLst/>
          </a:prstGeom>
        </p:spPr>
      </p:pic>
      <p:pic>
        <p:nvPicPr>
          <p:cNvPr id="8" name="Afbeelding 7">
            <a:extLst>
              <a:ext uri="{FF2B5EF4-FFF2-40B4-BE49-F238E27FC236}">
                <a16:creationId xmlns:a16="http://schemas.microsoft.com/office/drawing/2014/main" id="{F8CB306D-2342-78EC-4C72-BBDA0676D918}"/>
              </a:ext>
            </a:extLst>
          </p:cNvPr>
          <p:cNvPicPr>
            <a:picLocks noChangeAspect="1"/>
          </p:cNvPicPr>
          <p:nvPr/>
        </p:nvPicPr>
        <p:blipFill>
          <a:blip r:embed="rId3"/>
          <a:stretch>
            <a:fillRect/>
          </a:stretch>
        </p:blipFill>
        <p:spPr>
          <a:xfrm>
            <a:off x="4871030" y="514130"/>
            <a:ext cx="1996265" cy="1955800"/>
          </a:xfrm>
          <a:prstGeom prst="rect">
            <a:avLst/>
          </a:prstGeom>
        </p:spPr>
      </p:pic>
      <p:pic>
        <p:nvPicPr>
          <p:cNvPr id="10" name="Afbeelding 9">
            <a:extLst>
              <a:ext uri="{FF2B5EF4-FFF2-40B4-BE49-F238E27FC236}">
                <a16:creationId xmlns:a16="http://schemas.microsoft.com/office/drawing/2014/main" id="{87BFFD43-6D8A-5230-628A-E6A16A4F4816}"/>
              </a:ext>
            </a:extLst>
          </p:cNvPr>
          <p:cNvPicPr>
            <a:picLocks noChangeAspect="1"/>
          </p:cNvPicPr>
          <p:nvPr/>
        </p:nvPicPr>
        <p:blipFill>
          <a:blip r:embed="rId4"/>
          <a:stretch>
            <a:fillRect/>
          </a:stretch>
        </p:blipFill>
        <p:spPr>
          <a:xfrm>
            <a:off x="8369759" y="369614"/>
            <a:ext cx="2146300" cy="2019300"/>
          </a:xfrm>
          <a:prstGeom prst="rect">
            <a:avLst/>
          </a:prstGeom>
        </p:spPr>
      </p:pic>
    </p:spTree>
    <p:extLst>
      <p:ext uri="{BB962C8B-B14F-4D97-AF65-F5344CB8AC3E}">
        <p14:creationId xmlns:p14="http://schemas.microsoft.com/office/powerpoint/2010/main" val="4103960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D6ABF0-1877-5B84-7224-4598A3A67F4E}"/>
              </a:ext>
            </a:extLst>
          </p:cNvPr>
          <p:cNvSpPr>
            <a:spLocks noGrp="1"/>
          </p:cNvSpPr>
          <p:nvPr>
            <p:ph type="title"/>
          </p:nvPr>
        </p:nvSpPr>
        <p:spPr>
          <a:xfrm>
            <a:off x="2343806" y="563787"/>
            <a:ext cx="9122980" cy="1004454"/>
          </a:xfrm>
        </p:spPr>
        <p:txBody>
          <a:bodyPr>
            <a:normAutofit/>
          </a:bodyPr>
          <a:lstStyle/>
          <a:p>
            <a:r>
              <a:rPr lang="nl-NL" sz="3600" dirty="0"/>
              <a:t>Hoe cybersecurity functie inrichten? Algemeen</a:t>
            </a:r>
          </a:p>
        </p:txBody>
      </p:sp>
      <p:graphicFrame>
        <p:nvGraphicFramePr>
          <p:cNvPr id="5" name="Tabel 5">
            <a:extLst>
              <a:ext uri="{FF2B5EF4-FFF2-40B4-BE49-F238E27FC236}">
                <a16:creationId xmlns:a16="http://schemas.microsoft.com/office/drawing/2014/main" id="{1DEC6121-4C27-0C10-A82F-C34E6912275F}"/>
              </a:ext>
            </a:extLst>
          </p:cNvPr>
          <p:cNvGraphicFramePr>
            <a:graphicFrameLocks noGrp="1"/>
          </p:cNvGraphicFramePr>
          <p:nvPr>
            <p:ph idx="1"/>
            <p:extLst>
              <p:ext uri="{D42A27DB-BD31-4B8C-83A1-F6EECF244321}">
                <p14:modId xmlns:p14="http://schemas.microsoft.com/office/powerpoint/2010/main" val="2689086606"/>
              </p:ext>
            </p:extLst>
          </p:nvPr>
        </p:nvGraphicFramePr>
        <p:xfrm>
          <a:off x="725214" y="1846409"/>
          <a:ext cx="10867696" cy="4709674"/>
        </p:xfrm>
        <a:graphic>
          <a:graphicData uri="http://schemas.openxmlformats.org/drawingml/2006/table">
            <a:tbl>
              <a:tblPr firstRow="1" bandRow="1">
                <a:tableStyleId>{5FD0F851-EC5A-4D38-B0AD-8093EC10F338}</a:tableStyleId>
              </a:tblPr>
              <a:tblGrid>
                <a:gridCol w="2716924">
                  <a:extLst>
                    <a:ext uri="{9D8B030D-6E8A-4147-A177-3AD203B41FA5}">
                      <a16:colId xmlns:a16="http://schemas.microsoft.com/office/drawing/2014/main" val="1047143772"/>
                    </a:ext>
                  </a:extLst>
                </a:gridCol>
                <a:gridCol w="2716924">
                  <a:extLst>
                    <a:ext uri="{9D8B030D-6E8A-4147-A177-3AD203B41FA5}">
                      <a16:colId xmlns:a16="http://schemas.microsoft.com/office/drawing/2014/main" val="2873962438"/>
                    </a:ext>
                  </a:extLst>
                </a:gridCol>
                <a:gridCol w="2716924">
                  <a:extLst>
                    <a:ext uri="{9D8B030D-6E8A-4147-A177-3AD203B41FA5}">
                      <a16:colId xmlns:a16="http://schemas.microsoft.com/office/drawing/2014/main" val="795314788"/>
                    </a:ext>
                  </a:extLst>
                </a:gridCol>
                <a:gridCol w="2716924">
                  <a:extLst>
                    <a:ext uri="{9D8B030D-6E8A-4147-A177-3AD203B41FA5}">
                      <a16:colId xmlns:a16="http://schemas.microsoft.com/office/drawing/2014/main" val="1136910724"/>
                    </a:ext>
                  </a:extLst>
                </a:gridCol>
              </a:tblGrid>
              <a:tr h="540714">
                <a:tc>
                  <a:txBody>
                    <a:bodyPr/>
                    <a:lstStyle/>
                    <a:p>
                      <a:r>
                        <a:rPr lang="nl-NL" dirty="0"/>
                        <a:t>INTERN</a:t>
                      </a:r>
                    </a:p>
                  </a:txBody>
                  <a:tcPr/>
                </a:tc>
                <a:tc>
                  <a:txBody>
                    <a:bodyPr/>
                    <a:lstStyle/>
                    <a:p>
                      <a:r>
                        <a:rPr lang="nl-NL" dirty="0"/>
                        <a:t>EXTERN</a:t>
                      </a:r>
                    </a:p>
                  </a:txBody>
                  <a:tcPr/>
                </a:tc>
                <a:tc>
                  <a:txBody>
                    <a:bodyPr/>
                    <a:lstStyle/>
                    <a:p>
                      <a:r>
                        <a:rPr lang="nl-NL" dirty="0"/>
                        <a:t>SAMENWERKING</a:t>
                      </a:r>
                    </a:p>
                  </a:txBody>
                  <a:tcPr/>
                </a:tc>
                <a:tc>
                  <a:txBody>
                    <a:bodyPr/>
                    <a:lstStyle/>
                    <a:p>
                      <a:r>
                        <a:rPr lang="nl-NL" dirty="0"/>
                        <a:t>COLLECTIEF</a:t>
                      </a:r>
                    </a:p>
                  </a:txBody>
                  <a:tcPr/>
                </a:tc>
                <a:extLst>
                  <a:ext uri="{0D108BD9-81ED-4DB2-BD59-A6C34878D82A}">
                    <a16:rowId xmlns:a16="http://schemas.microsoft.com/office/drawing/2014/main" val="1982393127"/>
                  </a:ext>
                </a:extLst>
              </a:tr>
              <a:tr h="2035734">
                <a:tc>
                  <a:txBody>
                    <a:bodyPr/>
                    <a:lstStyle/>
                    <a:p>
                      <a:r>
                        <a:rPr lang="nl-NL" sz="1800" dirty="0"/>
                        <a:t>Cybersecurity taken beleggen in eigen organisatie, bij medewerkers</a:t>
                      </a:r>
                    </a:p>
                  </a:txBody>
                  <a:tcPr/>
                </a:tc>
                <a:tc>
                  <a:txBody>
                    <a:bodyPr/>
                    <a:lstStyle/>
                    <a:p>
                      <a:r>
                        <a:rPr lang="nl-NL" sz="1800" dirty="0"/>
                        <a:t>Cybersecurity taken uitbesteden aan IT-leverancier, adviseurs en eventueel specialisten</a:t>
                      </a:r>
                    </a:p>
                  </a:txBody>
                  <a:tcPr/>
                </a:tc>
                <a:tc>
                  <a:txBody>
                    <a:bodyPr/>
                    <a:lstStyle/>
                    <a:p>
                      <a:r>
                        <a:rPr lang="nl-NL" sz="1800" dirty="0"/>
                        <a:t>Cybersecurity taken laten oppakken door medewerkers in nauwe samenwerking met externe partij(en); een hybride vorm</a:t>
                      </a:r>
                    </a:p>
                  </a:txBody>
                  <a:tcPr/>
                </a:tc>
                <a:tc>
                  <a:txBody>
                    <a:bodyPr/>
                    <a:lstStyle/>
                    <a:p>
                      <a:r>
                        <a:rPr lang="nl-NL" sz="1800" dirty="0"/>
                        <a:t>Cybersecurity taken laten uitvoeren door Cyberweerbaarheids-centrum of branche organisatie; kan ook een hybride vorm zijn</a:t>
                      </a:r>
                    </a:p>
                  </a:txBody>
                  <a:tcPr/>
                </a:tc>
                <a:extLst>
                  <a:ext uri="{0D108BD9-81ED-4DB2-BD59-A6C34878D82A}">
                    <a16:rowId xmlns:a16="http://schemas.microsoft.com/office/drawing/2014/main" val="1122368814"/>
                  </a:ext>
                </a:extLst>
              </a:tr>
              <a:tr h="2133226">
                <a:tc gridSpan="4">
                  <a:txBody>
                    <a:bodyPr/>
                    <a:lstStyle/>
                    <a:p>
                      <a:pPr algn="ctr"/>
                      <a:r>
                        <a:rPr lang="nl-NL" sz="1800" dirty="0"/>
                        <a:t>Wat is voor jouw onderneming de beste optie of de beste combinatie? </a:t>
                      </a:r>
                    </a:p>
                    <a:p>
                      <a:pPr algn="ctr"/>
                      <a:r>
                        <a:rPr lang="nl-NL" sz="1800" dirty="0"/>
                        <a:t>Welke afwegingen maak je? </a:t>
                      </a:r>
                    </a:p>
                    <a:p>
                      <a:pPr algn="ctr"/>
                      <a:r>
                        <a:rPr lang="nl-NL" sz="1800" dirty="0"/>
                        <a:t>Wat zijn de voor- en nadelen van de verschillende opties?</a:t>
                      </a:r>
                    </a:p>
                    <a:p>
                      <a:pPr algn="ctr"/>
                      <a:r>
                        <a:rPr lang="nl-NL" sz="1800" dirty="0"/>
                        <a:t>Wat doen andere ondernemingen in jouw branche?</a:t>
                      </a:r>
                    </a:p>
                    <a:p>
                      <a:pPr algn="ctr"/>
                      <a:r>
                        <a:rPr lang="nl-NL" sz="1800" dirty="0"/>
                        <a:t>Hoe beslis je hierover? </a:t>
                      </a:r>
                    </a:p>
                    <a:p>
                      <a:pPr algn="ctr"/>
                      <a:r>
                        <a:rPr lang="nl-NL" sz="1800" dirty="0"/>
                        <a:t>Wat is wijsheid?</a:t>
                      </a:r>
                    </a:p>
                  </a:txBody>
                  <a:tcPr anchor="ctr"/>
                </a:tc>
                <a:tc hMerge="1">
                  <a:txBody>
                    <a:bodyPr/>
                    <a:lstStyle/>
                    <a:p>
                      <a:endParaRPr lang="nl-NL" dirty="0"/>
                    </a:p>
                  </a:txBody>
                  <a:tcPr/>
                </a:tc>
                <a:tc hMerge="1">
                  <a:txBody>
                    <a:bodyPr/>
                    <a:lstStyle/>
                    <a:p>
                      <a:endParaRPr lang="nl-NL"/>
                    </a:p>
                  </a:txBody>
                  <a:tcPr/>
                </a:tc>
                <a:tc hMerge="1">
                  <a:txBody>
                    <a:bodyPr/>
                    <a:lstStyle/>
                    <a:p>
                      <a:endParaRPr lang="nl-NL" dirty="0"/>
                    </a:p>
                  </a:txBody>
                  <a:tcPr/>
                </a:tc>
                <a:extLst>
                  <a:ext uri="{0D108BD9-81ED-4DB2-BD59-A6C34878D82A}">
                    <a16:rowId xmlns:a16="http://schemas.microsoft.com/office/drawing/2014/main" val="2755443521"/>
                  </a:ext>
                </a:extLst>
              </a:tr>
            </a:tbl>
          </a:graphicData>
        </a:graphic>
      </p:graphicFrame>
      <p:pic>
        <p:nvPicPr>
          <p:cNvPr id="3" name="Afbeelding 2">
            <a:extLst>
              <a:ext uri="{FF2B5EF4-FFF2-40B4-BE49-F238E27FC236}">
                <a16:creationId xmlns:a16="http://schemas.microsoft.com/office/drawing/2014/main" id="{641A6315-2F2F-EB0A-AE11-43AF6268FA8A}"/>
              </a:ext>
            </a:extLst>
          </p:cNvPr>
          <p:cNvPicPr>
            <a:picLocks noChangeAspect="1"/>
          </p:cNvPicPr>
          <p:nvPr/>
        </p:nvPicPr>
        <p:blipFill>
          <a:blip r:embed="rId2"/>
          <a:stretch>
            <a:fillRect/>
          </a:stretch>
        </p:blipFill>
        <p:spPr>
          <a:xfrm>
            <a:off x="536029" y="301917"/>
            <a:ext cx="1624308" cy="1528195"/>
          </a:xfrm>
          <a:prstGeom prst="rect">
            <a:avLst/>
          </a:prstGeom>
        </p:spPr>
      </p:pic>
    </p:spTree>
    <p:extLst>
      <p:ext uri="{BB962C8B-B14F-4D97-AF65-F5344CB8AC3E}">
        <p14:creationId xmlns:p14="http://schemas.microsoft.com/office/powerpoint/2010/main" val="3395207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D6ABF0-1877-5B84-7224-4598A3A67F4E}"/>
              </a:ext>
            </a:extLst>
          </p:cNvPr>
          <p:cNvSpPr>
            <a:spLocks noGrp="1"/>
          </p:cNvSpPr>
          <p:nvPr>
            <p:ph type="title"/>
          </p:nvPr>
        </p:nvSpPr>
        <p:spPr>
          <a:xfrm>
            <a:off x="2354316" y="458687"/>
            <a:ext cx="9122980" cy="1004454"/>
          </a:xfrm>
        </p:spPr>
        <p:txBody>
          <a:bodyPr>
            <a:normAutofit/>
          </a:bodyPr>
          <a:lstStyle/>
          <a:p>
            <a:r>
              <a:rPr lang="nl-NL" sz="3600" dirty="0"/>
              <a:t>Hoe cybersecurity functie inrichten? Algemeen</a:t>
            </a:r>
          </a:p>
        </p:txBody>
      </p:sp>
      <p:pic>
        <p:nvPicPr>
          <p:cNvPr id="3" name="Afbeelding 2">
            <a:extLst>
              <a:ext uri="{FF2B5EF4-FFF2-40B4-BE49-F238E27FC236}">
                <a16:creationId xmlns:a16="http://schemas.microsoft.com/office/drawing/2014/main" id="{641A6315-2F2F-EB0A-AE11-43AF6268FA8A}"/>
              </a:ext>
            </a:extLst>
          </p:cNvPr>
          <p:cNvPicPr>
            <a:picLocks noChangeAspect="1"/>
          </p:cNvPicPr>
          <p:nvPr/>
        </p:nvPicPr>
        <p:blipFill>
          <a:blip r:embed="rId2"/>
          <a:stretch>
            <a:fillRect/>
          </a:stretch>
        </p:blipFill>
        <p:spPr>
          <a:xfrm>
            <a:off x="536029" y="196817"/>
            <a:ext cx="1624308" cy="1528195"/>
          </a:xfrm>
          <a:prstGeom prst="rect">
            <a:avLst/>
          </a:prstGeom>
        </p:spPr>
      </p:pic>
      <p:sp>
        <p:nvSpPr>
          <p:cNvPr id="6" name="Tijdelijke aanduiding voor inhoud 5">
            <a:extLst>
              <a:ext uri="{FF2B5EF4-FFF2-40B4-BE49-F238E27FC236}">
                <a16:creationId xmlns:a16="http://schemas.microsoft.com/office/drawing/2014/main" id="{DF4A894A-CAA1-88D5-0279-BD6B59F2534B}"/>
              </a:ext>
            </a:extLst>
          </p:cNvPr>
          <p:cNvSpPr>
            <a:spLocks noGrp="1"/>
          </p:cNvSpPr>
          <p:nvPr>
            <p:ph idx="1"/>
          </p:nvPr>
        </p:nvSpPr>
        <p:spPr>
          <a:xfrm>
            <a:off x="2354316" y="1688992"/>
            <a:ext cx="8723587" cy="4351338"/>
          </a:xfrm>
        </p:spPr>
        <p:txBody>
          <a:bodyPr>
            <a:normAutofit/>
          </a:bodyPr>
          <a:lstStyle/>
          <a:p>
            <a:pPr marL="0" indent="0">
              <a:buNone/>
            </a:pPr>
            <a:r>
              <a:rPr lang="nl-NL" sz="2400" b="1" dirty="0">
                <a:solidFill>
                  <a:schemeClr val="accent1"/>
                </a:solidFill>
              </a:rPr>
              <a:t>Vuistregels (1 van 3):</a:t>
            </a:r>
          </a:p>
          <a:p>
            <a:pPr>
              <a:lnSpc>
                <a:spcPct val="114000"/>
              </a:lnSpc>
            </a:pPr>
            <a:r>
              <a:rPr lang="nl-NL" sz="2200" dirty="0"/>
              <a:t>100% </a:t>
            </a:r>
            <a:r>
              <a:rPr lang="nl-NL" sz="2200" b="1" dirty="0"/>
              <a:t>intern beleggen </a:t>
            </a:r>
            <a:r>
              <a:rPr lang="nl-NL" sz="2200" dirty="0"/>
              <a:t>is alleen haalbaar voor (zeer) grote bedrijven met ‘volwassen’ IT- en HR-afdelingen</a:t>
            </a:r>
          </a:p>
          <a:p>
            <a:pPr>
              <a:lnSpc>
                <a:spcPct val="114000"/>
              </a:lnSpc>
            </a:pPr>
            <a:r>
              <a:rPr lang="nl-NL" sz="2200" dirty="0"/>
              <a:t>100% </a:t>
            </a:r>
            <a:r>
              <a:rPr lang="nl-NL" sz="2200" b="1" dirty="0"/>
              <a:t>extern uitbesteden </a:t>
            </a:r>
            <a:r>
              <a:rPr lang="nl-NL" sz="2200" dirty="0"/>
              <a:t>is niet mogelijk; je blijft als ondernemer/ eigenaar altijd zelf verantwoordelijk voor een veilige digitale bedrijfsvoering</a:t>
            </a:r>
          </a:p>
          <a:p>
            <a:pPr>
              <a:lnSpc>
                <a:spcPct val="114000"/>
              </a:lnSpc>
            </a:pPr>
            <a:r>
              <a:rPr lang="nl-NL" sz="2200" dirty="0"/>
              <a:t>een hybride vorm van intern en extern, d.w.z. een </a:t>
            </a:r>
            <a:r>
              <a:rPr lang="nl-NL" sz="2200" b="1" dirty="0"/>
              <a:t>nauwe samenwerking</a:t>
            </a:r>
            <a:r>
              <a:rPr lang="nl-NL" sz="2200" dirty="0"/>
              <a:t> met je IT-dienstverlener, adviseurs en (zo nodig) specialisten is de beste optie</a:t>
            </a:r>
          </a:p>
          <a:p>
            <a:pPr>
              <a:lnSpc>
                <a:spcPct val="114000"/>
              </a:lnSpc>
            </a:pPr>
            <a:r>
              <a:rPr lang="nl-NL" sz="2200" dirty="0"/>
              <a:t>aansluiten bij een </a:t>
            </a:r>
            <a:r>
              <a:rPr lang="nl-NL" sz="2200" b="1" dirty="0"/>
              <a:t>collectief</a:t>
            </a:r>
            <a:r>
              <a:rPr lang="nl-NL" sz="2200" dirty="0"/>
              <a:t> in de branche is sowieso aan te raden </a:t>
            </a:r>
          </a:p>
        </p:txBody>
      </p:sp>
      <p:sp>
        <p:nvSpPr>
          <p:cNvPr id="7" name="Tekstvak 6">
            <a:extLst>
              <a:ext uri="{FF2B5EF4-FFF2-40B4-BE49-F238E27FC236}">
                <a16:creationId xmlns:a16="http://schemas.microsoft.com/office/drawing/2014/main" id="{F0230520-9F8D-1DD4-8F1E-578C0978B747}"/>
              </a:ext>
            </a:extLst>
          </p:cNvPr>
          <p:cNvSpPr txBox="1"/>
          <p:nvPr/>
        </p:nvSpPr>
        <p:spPr>
          <a:xfrm>
            <a:off x="1348183" y="4487916"/>
            <a:ext cx="567784" cy="1015663"/>
          </a:xfrm>
          <a:prstGeom prst="rect">
            <a:avLst/>
          </a:prstGeom>
          <a:noFill/>
        </p:spPr>
        <p:txBody>
          <a:bodyPr wrap="none" rtlCol="0">
            <a:spAutoFit/>
          </a:bodyPr>
          <a:lstStyle/>
          <a:p>
            <a:r>
              <a:rPr lang="nl-NL" sz="6000" b="1" dirty="0">
                <a:solidFill>
                  <a:srgbClr val="00B050"/>
                </a:solidFill>
              </a:rPr>
              <a:t>*</a:t>
            </a:r>
          </a:p>
        </p:txBody>
      </p:sp>
    </p:spTree>
    <p:extLst>
      <p:ext uri="{BB962C8B-B14F-4D97-AF65-F5344CB8AC3E}">
        <p14:creationId xmlns:p14="http://schemas.microsoft.com/office/powerpoint/2010/main" val="1105749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D6ABF0-1877-5B84-7224-4598A3A67F4E}"/>
              </a:ext>
            </a:extLst>
          </p:cNvPr>
          <p:cNvSpPr>
            <a:spLocks noGrp="1"/>
          </p:cNvSpPr>
          <p:nvPr>
            <p:ph type="title"/>
          </p:nvPr>
        </p:nvSpPr>
        <p:spPr>
          <a:xfrm>
            <a:off x="2354316" y="458687"/>
            <a:ext cx="9122980" cy="1004454"/>
          </a:xfrm>
        </p:spPr>
        <p:txBody>
          <a:bodyPr>
            <a:normAutofit/>
          </a:bodyPr>
          <a:lstStyle/>
          <a:p>
            <a:r>
              <a:rPr lang="nl-NL" sz="3600" dirty="0"/>
              <a:t>Hoe cybersecurity functie inrichten? Algemeen</a:t>
            </a:r>
          </a:p>
        </p:txBody>
      </p:sp>
      <p:pic>
        <p:nvPicPr>
          <p:cNvPr id="3" name="Afbeelding 2">
            <a:extLst>
              <a:ext uri="{FF2B5EF4-FFF2-40B4-BE49-F238E27FC236}">
                <a16:creationId xmlns:a16="http://schemas.microsoft.com/office/drawing/2014/main" id="{641A6315-2F2F-EB0A-AE11-43AF6268FA8A}"/>
              </a:ext>
            </a:extLst>
          </p:cNvPr>
          <p:cNvPicPr>
            <a:picLocks noChangeAspect="1"/>
          </p:cNvPicPr>
          <p:nvPr/>
        </p:nvPicPr>
        <p:blipFill>
          <a:blip r:embed="rId2"/>
          <a:stretch>
            <a:fillRect/>
          </a:stretch>
        </p:blipFill>
        <p:spPr>
          <a:xfrm>
            <a:off x="536029" y="196817"/>
            <a:ext cx="1624308" cy="1528195"/>
          </a:xfrm>
          <a:prstGeom prst="rect">
            <a:avLst/>
          </a:prstGeom>
        </p:spPr>
      </p:pic>
      <p:sp>
        <p:nvSpPr>
          <p:cNvPr id="6" name="Tijdelijke aanduiding voor inhoud 5">
            <a:extLst>
              <a:ext uri="{FF2B5EF4-FFF2-40B4-BE49-F238E27FC236}">
                <a16:creationId xmlns:a16="http://schemas.microsoft.com/office/drawing/2014/main" id="{DF4A894A-CAA1-88D5-0279-BD6B59F2534B}"/>
              </a:ext>
            </a:extLst>
          </p:cNvPr>
          <p:cNvSpPr>
            <a:spLocks noGrp="1"/>
          </p:cNvSpPr>
          <p:nvPr>
            <p:ph idx="1"/>
          </p:nvPr>
        </p:nvSpPr>
        <p:spPr>
          <a:xfrm>
            <a:off x="3147656" y="1605864"/>
            <a:ext cx="8508315" cy="4333436"/>
          </a:xfrm>
        </p:spPr>
        <p:txBody>
          <a:bodyPr>
            <a:normAutofit/>
          </a:bodyPr>
          <a:lstStyle/>
          <a:p>
            <a:pPr marL="0" indent="0">
              <a:buNone/>
            </a:pPr>
            <a:r>
              <a:rPr lang="nl-NL" sz="2400" b="1" dirty="0">
                <a:solidFill>
                  <a:schemeClr val="accent1"/>
                </a:solidFill>
              </a:rPr>
              <a:t>Vuistregels (2 van 3):</a:t>
            </a:r>
          </a:p>
          <a:p>
            <a:pPr marL="0" indent="0">
              <a:lnSpc>
                <a:spcPct val="114000"/>
              </a:lnSpc>
              <a:buNone/>
            </a:pPr>
            <a:r>
              <a:rPr lang="nl-NL" sz="2200" dirty="0"/>
              <a:t>Mkb-bedrijven willen weten </a:t>
            </a:r>
            <a:r>
              <a:rPr lang="nl-NL" sz="2200" b="1" dirty="0"/>
              <a:t>welke maatregelen het meest effectief </a:t>
            </a:r>
            <a:r>
              <a:rPr lang="nl-NL" sz="2200" dirty="0"/>
              <a:t>zijn voor hun organisatie: </a:t>
            </a:r>
          </a:p>
          <a:p>
            <a:pPr>
              <a:lnSpc>
                <a:spcPct val="114000"/>
              </a:lnSpc>
              <a:buFont typeface="Wingdings" pitchFamily="2" charset="2"/>
              <a:buChar char="ü"/>
            </a:pPr>
            <a:r>
              <a:rPr lang="nl-NL" sz="2200" dirty="0"/>
              <a:t>  kwetsbaarheden met mogelijk ernstige gevolgen aanpakken</a:t>
            </a:r>
          </a:p>
          <a:p>
            <a:pPr marL="0" indent="0">
              <a:lnSpc>
                <a:spcPct val="114000"/>
              </a:lnSpc>
              <a:buNone/>
            </a:pPr>
            <a:r>
              <a:rPr lang="nl-NL" sz="2200" b="1" dirty="0"/>
              <a:t>én </a:t>
            </a:r>
          </a:p>
          <a:p>
            <a:pPr>
              <a:lnSpc>
                <a:spcPct val="114000"/>
              </a:lnSpc>
              <a:buFont typeface="Wingdings" pitchFamily="2" charset="2"/>
              <a:buChar char="ü"/>
            </a:pPr>
            <a:r>
              <a:rPr lang="nl-NL" sz="2200" dirty="0"/>
              <a:t>  tegelijk niet (over-)investeren in maatregelen met een beperkt effect</a:t>
            </a:r>
          </a:p>
          <a:p>
            <a:pPr marL="0" indent="0">
              <a:lnSpc>
                <a:spcPct val="114000"/>
              </a:lnSpc>
              <a:spcBef>
                <a:spcPts val="2000"/>
              </a:spcBef>
              <a:buNone/>
            </a:pPr>
            <a:r>
              <a:rPr lang="nl-NL" sz="2200" dirty="0">
                <a:solidFill>
                  <a:schemeClr val="accent1"/>
                </a:solidFill>
              </a:rPr>
              <a:t>Waar ligt de </a:t>
            </a:r>
            <a:r>
              <a:rPr lang="nl-NL" sz="2400" b="1" i="1" dirty="0">
                <a:solidFill>
                  <a:schemeClr val="accent6"/>
                </a:solidFill>
              </a:rPr>
              <a:t>’sweet spot’? </a:t>
            </a:r>
          </a:p>
          <a:p>
            <a:pPr marL="0" indent="0">
              <a:lnSpc>
                <a:spcPct val="114000"/>
              </a:lnSpc>
              <a:buNone/>
            </a:pPr>
            <a:r>
              <a:rPr lang="nl-NL" sz="2200" dirty="0">
                <a:solidFill>
                  <a:schemeClr val="accent1"/>
                </a:solidFill>
              </a:rPr>
              <a:t>Hoe besteed je elke euro zo effectief mogelijk?</a:t>
            </a:r>
            <a:endParaRPr lang="nl-NL" sz="2200" b="1" i="1" dirty="0">
              <a:solidFill>
                <a:schemeClr val="accent1"/>
              </a:solidFill>
            </a:endParaRPr>
          </a:p>
        </p:txBody>
      </p:sp>
      <p:pic>
        <p:nvPicPr>
          <p:cNvPr id="5" name="Afbeelding 4" descr="Afbeelding met Lettertype, Graphics, logo, tekst&#10;&#10;Automatisch gegenereerde beschrijving">
            <a:extLst>
              <a:ext uri="{FF2B5EF4-FFF2-40B4-BE49-F238E27FC236}">
                <a16:creationId xmlns:a16="http://schemas.microsoft.com/office/drawing/2014/main" id="{E8ADDE21-227F-E14F-3E72-9495876B639B}"/>
              </a:ext>
            </a:extLst>
          </p:cNvPr>
          <p:cNvPicPr>
            <a:picLocks noChangeAspect="1"/>
          </p:cNvPicPr>
          <p:nvPr/>
        </p:nvPicPr>
        <p:blipFill>
          <a:blip r:embed="rId3"/>
          <a:stretch>
            <a:fillRect/>
          </a:stretch>
        </p:blipFill>
        <p:spPr>
          <a:xfrm>
            <a:off x="8973474" y="4675909"/>
            <a:ext cx="2503822" cy="1528195"/>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Inkt 9">
                <a:extLst>
                  <a:ext uri="{FF2B5EF4-FFF2-40B4-BE49-F238E27FC236}">
                    <a16:creationId xmlns:a16="http://schemas.microsoft.com/office/drawing/2014/main" id="{57C7A13A-08E1-4945-A000-B22AA0169561}"/>
                  </a:ext>
                </a:extLst>
              </p14:cNvPr>
              <p14:cNvContentPartPr/>
              <p14:nvPr/>
            </p14:nvContentPartPr>
            <p14:xfrm>
              <a:off x="6520965" y="4783788"/>
              <a:ext cx="2440440" cy="281880"/>
            </p14:xfrm>
          </p:contentPart>
        </mc:Choice>
        <mc:Fallback xmlns="">
          <p:pic>
            <p:nvPicPr>
              <p:cNvPr id="10" name="Inkt 9">
                <a:extLst>
                  <a:ext uri="{FF2B5EF4-FFF2-40B4-BE49-F238E27FC236}">
                    <a16:creationId xmlns:a16="http://schemas.microsoft.com/office/drawing/2014/main" id="{57C7A13A-08E1-4945-A000-B22AA0169561}"/>
                  </a:ext>
                </a:extLst>
              </p:cNvPr>
              <p:cNvPicPr/>
              <p:nvPr/>
            </p:nvPicPr>
            <p:blipFill>
              <a:blip r:embed="rId5"/>
              <a:stretch>
                <a:fillRect/>
              </a:stretch>
            </p:blipFill>
            <p:spPr>
              <a:xfrm>
                <a:off x="6503325" y="4765788"/>
                <a:ext cx="2476080" cy="317520"/>
              </a:xfrm>
              <a:prstGeom prst="rect">
                <a:avLst/>
              </a:prstGeom>
            </p:spPr>
          </p:pic>
        </mc:Fallback>
      </mc:AlternateContent>
    </p:spTree>
    <p:extLst>
      <p:ext uri="{BB962C8B-B14F-4D97-AF65-F5344CB8AC3E}">
        <p14:creationId xmlns:p14="http://schemas.microsoft.com/office/powerpoint/2010/main" val="2813855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D6ABF0-1877-5B84-7224-4598A3A67F4E}"/>
              </a:ext>
            </a:extLst>
          </p:cNvPr>
          <p:cNvSpPr>
            <a:spLocks noGrp="1"/>
          </p:cNvSpPr>
          <p:nvPr>
            <p:ph type="title"/>
          </p:nvPr>
        </p:nvSpPr>
        <p:spPr>
          <a:xfrm>
            <a:off x="2354316" y="458687"/>
            <a:ext cx="9122980" cy="1004454"/>
          </a:xfrm>
        </p:spPr>
        <p:txBody>
          <a:bodyPr>
            <a:normAutofit/>
          </a:bodyPr>
          <a:lstStyle/>
          <a:p>
            <a:r>
              <a:rPr lang="nl-NL" sz="3600" dirty="0"/>
              <a:t>Hoe cybersecurity functie inrichten? Algemeen</a:t>
            </a:r>
          </a:p>
        </p:txBody>
      </p:sp>
      <p:pic>
        <p:nvPicPr>
          <p:cNvPr id="3" name="Afbeelding 2">
            <a:extLst>
              <a:ext uri="{FF2B5EF4-FFF2-40B4-BE49-F238E27FC236}">
                <a16:creationId xmlns:a16="http://schemas.microsoft.com/office/drawing/2014/main" id="{641A6315-2F2F-EB0A-AE11-43AF6268FA8A}"/>
              </a:ext>
            </a:extLst>
          </p:cNvPr>
          <p:cNvPicPr>
            <a:picLocks noChangeAspect="1"/>
          </p:cNvPicPr>
          <p:nvPr/>
        </p:nvPicPr>
        <p:blipFill>
          <a:blip r:embed="rId2"/>
          <a:stretch>
            <a:fillRect/>
          </a:stretch>
        </p:blipFill>
        <p:spPr>
          <a:xfrm>
            <a:off x="536029" y="196817"/>
            <a:ext cx="1624308" cy="1528195"/>
          </a:xfrm>
          <a:prstGeom prst="rect">
            <a:avLst/>
          </a:prstGeom>
        </p:spPr>
      </p:pic>
      <p:sp>
        <p:nvSpPr>
          <p:cNvPr id="6" name="Tijdelijke aanduiding voor inhoud 5">
            <a:extLst>
              <a:ext uri="{FF2B5EF4-FFF2-40B4-BE49-F238E27FC236}">
                <a16:creationId xmlns:a16="http://schemas.microsoft.com/office/drawing/2014/main" id="{DF4A894A-CAA1-88D5-0279-BD6B59F2534B}"/>
              </a:ext>
            </a:extLst>
          </p:cNvPr>
          <p:cNvSpPr>
            <a:spLocks noGrp="1"/>
          </p:cNvSpPr>
          <p:nvPr>
            <p:ph idx="1"/>
          </p:nvPr>
        </p:nvSpPr>
        <p:spPr>
          <a:xfrm>
            <a:off x="2354316" y="1688992"/>
            <a:ext cx="7593915" cy="4333436"/>
          </a:xfrm>
        </p:spPr>
        <p:txBody>
          <a:bodyPr>
            <a:normAutofit/>
          </a:bodyPr>
          <a:lstStyle/>
          <a:p>
            <a:pPr marL="0" indent="0">
              <a:buNone/>
            </a:pPr>
            <a:r>
              <a:rPr lang="nl-NL" sz="2400" b="1" dirty="0">
                <a:solidFill>
                  <a:schemeClr val="accent1"/>
                </a:solidFill>
              </a:rPr>
              <a:t>Vuistregels (3 van 3):</a:t>
            </a:r>
          </a:p>
          <a:p>
            <a:pPr marL="0" indent="0">
              <a:lnSpc>
                <a:spcPct val="114000"/>
              </a:lnSpc>
              <a:buNone/>
            </a:pPr>
            <a:r>
              <a:rPr lang="nl-NL" sz="2200" dirty="0"/>
              <a:t>De juiste </a:t>
            </a:r>
            <a:r>
              <a:rPr lang="nl-NL" sz="2200" b="1" dirty="0"/>
              <a:t>mix tussen intern en extern </a:t>
            </a:r>
            <a:r>
              <a:rPr lang="nl-NL" sz="2200" dirty="0"/>
              <a:t>hangt af van een aantal factoren:</a:t>
            </a:r>
          </a:p>
          <a:p>
            <a:pPr>
              <a:lnSpc>
                <a:spcPct val="114000"/>
              </a:lnSpc>
            </a:pPr>
            <a:r>
              <a:rPr lang="nl-NL" sz="2200" dirty="0"/>
              <a:t>de omvang van je bedrijf</a:t>
            </a:r>
          </a:p>
          <a:p>
            <a:pPr>
              <a:lnSpc>
                <a:spcPct val="114000"/>
              </a:lnSpc>
            </a:pPr>
            <a:r>
              <a:rPr lang="nl-NL" sz="2200" dirty="0"/>
              <a:t>de mate van afhankelijkheid van digitalisering/IT voor de bedrijfsvoering </a:t>
            </a:r>
          </a:p>
          <a:p>
            <a:pPr>
              <a:lnSpc>
                <a:spcPct val="114000"/>
              </a:lnSpc>
            </a:pPr>
            <a:r>
              <a:rPr lang="nl-NL" sz="2200" dirty="0"/>
              <a:t>de bestaande IT-infrastructuur en </a:t>
            </a:r>
          </a:p>
          <a:p>
            <a:pPr>
              <a:lnSpc>
                <a:spcPct val="114000"/>
              </a:lnSpc>
            </a:pPr>
            <a:r>
              <a:rPr lang="nl-NL" sz="2200" dirty="0"/>
              <a:t>hoe cyberveilig/ cyberweerbaar je bedrijf nu al is (in vakjargon: het </a:t>
            </a:r>
            <a:r>
              <a:rPr lang="nl-NL" sz="2200" i="1" dirty="0"/>
              <a:t>volwassenheidsniveau</a:t>
            </a:r>
            <a:r>
              <a:rPr lang="nl-NL" sz="2200" dirty="0"/>
              <a:t>) </a:t>
            </a:r>
          </a:p>
        </p:txBody>
      </p:sp>
    </p:spTree>
    <p:extLst>
      <p:ext uri="{BB962C8B-B14F-4D97-AF65-F5344CB8AC3E}">
        <p14:creationId xmlns:p14="http://schemas.microsoft.com/office/powerpoint/2010/main" val="974024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D6ABF0-1877-5B84-7224-4598A3A67F4E}"/>
              </a:ext>
            </a:extLst>
          </p:cNvPr>
          <p:cNvSpPr>
            <a:spLocks noGrp="1"/>
          </p:cNvSpPr>
          <p:nvPr>
            <p:ph type="title"/>
          </p:nvPr>
        </p:nvSpPr>
        <p:spPr>
          <a:xfrm>
            <a:off x="2354316" y="458687"/>
            <a:ext cx="9122980" cy="1004454"/>
          </a:xfrm>
        </p:spPr>
        <p:txBody>
          <a:bodyPr>
            <a:normAutofit/>
          </a:bodyPr>
          <a:lstStyle/>
          <a:p>
            <a:r>
              <a:rPr lang="nl-NL" sz="3600" dirty="0"/>
              <a:t>Hoe cybersecurity functie inrichten? Algemeen</a:t>
            </a:r>
          </a:p>
        </p:txBody>
      </p:sp>
      <p:pic>
        <p:nvPicPr>
          <p:cNvPr id="3" name="Afbeelding 2">
            <a:extLst>
              <a:ext uri="{FF2B5EF4-FFF2-40B4-BE49-F238E27FC236}">
                <a16:creationId xmlns:a16="http://schemas.microsoft.com/office/drawing/2014/main" id="{641A6315-2F2F-EB0A-AE11-43AF6268FA8A}"/>
              </a:ext>
            </a:extLst>
          </p:cNvPr>
          <p:cNvPicPr>
            <a:picLocks noChangeAspect="1"/>
          </p:cNvPicPr>
          <p:nvPr/>
        </p:nvPicPr>
        <p:blipFill>
          <a:blip r:embed="rId2"/>
          <a:stretch>
            <a:fillRect/>
          </a:stretch>
        </p:blipFill>
        <p:spPr>
          <a:xfrm>
            <a:off x="536029" y="196817"/>
            <a:ext cx="1624308" cy="1528195"/>
          </a:xfrm>
          <a:prstGeom prst="rect">
            <a:avLst/>
          </a:prstGeom>
        </p:spPr>
      </p:pic>
      <p:sp>
        <p:nvSpPr>
          <p:cNvPr id="6" name="Tijdelijke aanduiding voor inhoud 5">
            <a:extLst>
              <a:ext uri="{FF2B5EF4-FFF2-40B4-BE49-F238E27FC236}">
                <a16:creationId xmlns:a16="http://schemas.microsoft.com/office/drawing/2014/main" id="{DF4A894A-CAA1-88D5-0279-BD6B59F2534B}"/>
              </a:ext>
            </a:extLst>
          </p:cNvPr>
          <p:cNvSpPr>
            <a:spLocks noGrp="1"/>
          </p:cNvSpPr>
          <p:nvPr>
            <p:ph idx="1"/>
          </p:nvPr>
        </p:nvSpPr>
        <p:spPr>
          <a:xfrm>
            <a:off x="2354316" y="1541850"/>
            <a:ext cx="9122980" cy="812467"/>
          </a:xfrm>
        </p:spPr>
        <p:txBody>
          <a:bodyPr>
            <a:normAutofit/>
          </a:bodyPr>
          <a:lstStyle/>
          <a:p>
            <a:pPr marL="0" indent="0">
              <a:buNone/>
            </a:pPr>
            <a:r>
              <a:rPr lang="nl-NL" sz="2400" b="1" dirty="0">
                <a:solidFill>
                  <a:schemeClr val="accent1"/>
                </a:solidFill>
              </a:rPr>
              <a:t>Duidelijke afspraken maken met je IT-dienstverlener is de basis voor een goede samenwerking: </a:t>
            </a:r>
          </a:p>
        </p:txBody>
      </p:sp>
      <p:sp>
        <p:nvSpPr>
          <p:cNvPr id="5" name="Tijdelijke aanduiding voor inhoud 4">
            <a:extLst>
              <a:ext uri="{FF2B5EF4-FFF2-40B4-BE49-F238E27FC236}">
                <a16:creationId xmlns:a16="http://schemas.microsoft.com/office/drawing/2014/main" id="{9A518D90-6984-AE96-8387-A79C12B2E6C5}"/>
              </a:ext>
            </a:extLst>
          </p:cNvPr>
          <p:cNvSpPr txBox="1">
            <a:spLocks/>
          </p:cNvSpPr>
          <p:nvPr/>
        </p:nvSpPr>
        <p:spPr>
          <a:xfrm>
            <a:off x="926710" y="2518481"/>
            <a:ext cx="6396239" cy="35031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000" i="1" dirty="0"/>
              <a:t>Checklist Service Level Agreement</a:t>
            </a:r>
            <a:endParaRPr lang="nl-NL" sz="2000" dirty="0"/>
          </a:p>
          <a:p>
            <a:pPr marL="0" indent="0">
              <a:buFont typeface="Arial" panose="020B0604020202020204" pitchFamily="34" charset="0"/>
              <a:buNone/>
            </a:pPr>
            <a:r>
              <a:rPr lang="nl-NL" sz="2000" dirty="0">
                <a:hlinkClick r:id="rId3"/>
              </a:rPr>
              <a:t>https://www.digitaltrustcenter.nl/informatie-advies/afspraken-maken-met-een-it-leverancier</a:t>
            </a:r>
            <a:endParaRPr lang="nl-NL" sz="2000" dirty="0"/>
          </a:p>
          <a:p>
            <a:pPr marL="0" indent="0">
              <a:buFont typeface="Arial" panose="020B0604020202020204" pitchFamily="34" charset="0"/>
              <a:buNone/>
            </a:pPr>
            <a:endParaRPr lang="nl-NL" sz="2400" dirty="0"/>
          </a:p>
          <a:p>
            <a:pPr marL="0" indent="0">
              <a:buFont typeface="Arial" panose="020B0604020202020204" pitchFamily="34" charset="0"/>
              <a:buNone/>
            </a:pPr>
            <a:endParaRPr lang="nl-NL" sz="2400" i="1" dirty="0"/>
          </a:p>
          <a:p>
            <a:pPr marL="0" indent="0">
              <a:buFont typeface="Arial" panose="020B0604020202020204" pitchFamily="34" charset="0"/>
              <a:buNone/>
            </a:pPr>
            <a:endParaRPr lang="nl-NL" sz="2400" i="1" dirty="0"/>
          </a:p>
          <a:p>
            <a:pPr marL="0" indent="0">
              <a:buFont typeface="Arial" panose="020B0604020202020204" pitchFamily="34" charset="0"/>
              <a:buNone/>
            </a:pPr>
            <a:r>
              <a:rPr lang="nl-NL" sz="2000" dirty="0"/>
              <a:t>       Ministerie EZK</a:t>
            </a:r>
          </a:p>
        </p:txBody>
      </p:sp>
      <p:pic>
        <p:nvPicPr>
          <p:cNvPr id="7" name="Graphic 6">
            <a:extLst>
              <a:ext uri="{FF2B5EF4-FFF2-40B4-BE49-F238E27FC236}">
                <a16:creationId xmlns:a16="http://schemas.microsoft.com/office/drawing/2014/main" id="{EC9E943B-BC43-02C1-F0C1-0F91FCBFA74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32115" y="4141870"/>
            <a:ext cx="1685790" cy="883727"/>
          </a:xfrm>
          <a:prstGeom prst="rect">
            <a:avLst/>
          </a:prstGeom>
        </p:spPr>
      </p:pic>
      <p:pic>
        <p:nvPicPr>
          <p:cNvPr id="8" name="Afbeelding 7" descr="Afbeelding met tekst&#10;&#10;Automatisch gegenereerde beschrijving">
            <a:hlinkClick r:id="rId6"/>
            <a:extLst>
              <a:ext uri="{FF2B5EF4-FFF2-40B4-BE49-F238E27FC236}">
                <a16:creationId xmlns:a16="http://schemas.microsoft.com/office/drawing/2014/main" id="{843A83B4-B566-EE55-07B1-F76277BC0F30}"/>
              </a:ext>
            </a:extLst>
          </p:cNvPr>
          <p:cNvPicPr>
            <a:picLocks noChangeAspect="1"/>
          </p:cNvPicPr>
          <p:nvPr/>
        </p:nvPicPr>
        <p:blipFill>
          <a:blip r:embed="rId7"/>
          <a:stretch>
            <a:fillRect/>
          </a:stretch>
        </p:blipFill>
        <p:spPr>
          <a:xfrm>
            <a:off x="3890936" y="3495247"/>
            <a:ext cx="2794000" cy="3060700"/>
          </a:xfrm>
          <a:prstGeom prst="rect">
            <a:avLst/>
          </a:prstGeom>
        </p:spPr>
      </p:pic>
      <p:sp>
        <p:nvSpPr>
          <p:cNvPr id="9" name="Tijdelijke aanduiding voor inhoud 5">
            <a:extLst>
              <a:ext uri="{FF2B5EF4-FFF2-40B4-BE49-F238E27FC236}">
                <a16:creationId xmlns:a16="http://schemas.microsoft.com/office/drawing/2014/main" id="{41820F96-C200-B52C-4AC2-CCC7EE25A6FD}"/>
              </a:ext>
            </a:extLst>
          </p:cNvPr>
          <p:cNvSpPr txBox="1">
            <a:spLocks/>
          </p:cNvSpPr>
          <p:nvPr/>
        </p:nvSpPr>
        <p:spPr>
          <a:xfrm>
            <a:off x="7659046" y="2294868"/>
            <a:ext cx="3410601" cy="3978162"/>
          </a:xfrm>
          <a:prstGeom prst="rect">
            <a:avLst/>
          </a:prstGeom>
          <a:ln w="19050">
            <a:solidFill>
              <a:schemeClr val="accent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10000"/>
              </a:lnSpc>
              <a:buFont typeface="+mj-lt"/>
              <a:buAutoNum type="arabicPeriod"/>
            </a:pPr>
            <a:r>
              <a:rPr lang="nl-NL" sz="2000" dirty="0"/>
              <a:t>Producten- en diensten overzicht</a:t>
            </a:r>
          </a:p>
          <a:p>
            <a:pPr marL="457200" indent="-457200">
              <a:lnSpc>
                <a:spcPct val="110000"/>
              </a:lnSpc>
              <a:buFont typeface="+mj-lt"/>
              <a:buAutoNum type="arabicPeriod"/>
            </a:pPr>
            <a:r>
              <a:rPr lang="nl-NL" sz="2000" dirty="0"/>
              <a:t>Onderhoud</a:t>
            </a:r>
          </a:p>
          <a:p>
            <a:pPr marL="457200" indent="-457200">
              <a:lnSpc>
                <a:spcPct val="110000"/>
              </a:lnSpc>
              <a:buFont typeface="+mj-lt"/>
              <a:buAutoNum type="arabicPeriod"/>
            </a:pPr>
            <a:r>
              <a:rPr lang="nl-NL" sz="2000" dirty="0"/>
              <a:t>Preventie beveiliging</a:t>
            </a:r>
          </a:p>
          <a:p>
            <a:pPr marL="457200" indent="-457200">
              <a:lnSpc>
                <a:spcPct val="110000"/>
              </a:lnSpc>
              <a:buFont typeface="+mj-lt"/>
              <a:buAutoNum type="arabicPeriod"/>
            </a:pPr>
            <a:r>
              <a:rPr lang="nl-NL" sz="2000" dirty="0"/>
              <a:t>Werkplekken</a:t>
            </a:r>
          </a:p>
          <a:p>
            <a:pPr marL="457200" indent="-457200">
              <a:lnSpc>
                <a:spcPct val="110000"/>
              </a:lnSpc>
              <a:buFont typeface="+mj-lt"/>
              <a:buAutoNum type="arabicPeriod"/>
            </a:pPr>
            <a:r>
              <a:rPr lang="nl-NL" sz="2000" dirty="0"/>
              <a:t>Gegevens bescherming</a:t>
            </a:r>
          </a:p>
          <a:p>
            <a:pPr marL="457200" indent="-457200">
              <a:lnSpc>
                <a:spcPct val="110000"/>
              </a:lnSpc>
              <a:buFont typeface="+mj-lt"/>
              <a:buAutoNum type="arabicPeriod"/>
            </a:pPr>
            <a:r>
              <a:rPr lang="nl-NL" sz="2000" dirty="0"/>
              <a:t>Cyberaanvallen en andere incidenten</a:t>
            </a:r>
          </a:p>
          <a:p>
            <a:pPr marL="457200" indent="-457200">
              <a:lnSpc>
                <a:spcPct val="110000"/>
              </a:lnSpc>
              <a:buFont typeface="+mj-lt"/>
              <a:buAutoNum type="arabicPeriod"/>
            </a:pPr>
            <a:r>
              <a:rPr lang="nl-NL" sz="2000" dirty="0"/>
              <a:t>Prestatie-eisen</a:t>
            </a:r>
          </a:p>
          <a:p>
            <a:pPr marL="457200" indent="-457200">
              <a:lnSpc>
                <a:spcPct val="110000"/>
              </a:lnSpc>
              <a:buFont typeface="+mj-lt"/>
              <a:buAutoNum type="arabicPeriod"/>
            </a:pPr>
            <a:r>
              <a:rPr lang="nl-NL" sz="2000" dirty="0"/>
              <a:t>Contractbreuk</a:t>
            </a:r>
          </a:p>
        </p:txBody>
      </p:sp>
      <p:cxnSp>
        <p:nvCxnSpPr>
          <p:cNvPr id="12" name="Rechte verbindingslijn met pijl 11">
            <a:extLst>
              <a:ext uri="{FF2B5EF4-FFF2-40B4-BE49-F238E27FC236}">
                <a16:creationId xmlns:a16="http://schemas.microsoft.com/office/drawing/2014/main" id="{0FFD5FDB-BCD6-042C-E5F6-20DD5011C23F}"/>
              </a:ext>
            </a:extLst>
          </p:cNvPr>
          <p:cNvCxnSpPr>
            <a:cxnSpLocks/>
          </p:cNvCxnSpPr>
          <p:nvPr/>
        </p:nvCxnSpPr>
        <p:spPr>
          <a:xfrm>
            <a:off x="5897105" y="2131017"/>
            <a:ext cx="1487837" cy="387464"/>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4358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6A077F-D1D0-A849-05AC-FD686B2060EA}"/>
              </a:ext>
            </a:extLst>
          </p:cNvPr>
          <p:cNvSpPr>
            <a:spLocks noGrp="1"/>
          </p:cNvSpPr>
          <p:nvPr>
            <p:ph type="title"/>
          </p:nvPr>
        </p:nvSpPr>
        <p:spPr>
          <a:xfrm>
            <a:off x="1022888" y="2565258"/>
            <a:ext cx="10081647" cy="2425196"/>
          </a:xfrm>
          <a:solidFill>
            <a:schemeClr val="accent5">
              <a:lumMod val="20000"/>
              <a:lumOff val="80000"/>
            </a:schemeClr>
          </a:solidFill>
        </p:spPr>
        <p:txBody>
          <a:bodyPr anchor="ctr">
            <a:normAutofit/>
          </a:bodyPr>
          <a:lstStyle/>
          <a:p>
            <a:pPr algn="ctr">
              <a:lnSpc>
                <a:spcPct val="120000"/>
              </a:lnSpc>
            </a:pPr>
            <a:r>
              <a:rPr lang="nl-NL" sz="3200" b="1" dirty="0">
                <a:solidFill>
                  <a:schemeClr val="accent6"/>
                </a:solidFill>
              </a:rPr>
              <a:t>Cyberveilig</a:t>
            </a:r>
            <a:r>
              <a:rPr lang="nl-NL" sz="3200" dirty="0"/>
              <a:t> ondernemen: </a:t>
            </a:r>
            <a:r>
              <a:rPr lang="nl-NL" sz="3200" b="1" dirty="0">
                <a:solidFill>
                  <a:schemeClr val="accent6"/>
                </a:solidFill>
              </a:rPr>
              <a:t>intern</a:t>
            </a:r>
            <a:r>
              <a:rPr lang="nl-NL" sz="3200" dirty="0">
                <a:solidFill>
                  <a:schemeClr val="accent1"/>
                </a:solidFill>
              </a:rPr>
              <a:t> </a:t>
            </a:r>
            <a:r>
              <a:rPr lang="nl-NL" sz="3200" dirty="0"/>
              <a:t>beleggen,</a:t>
            </a:r>
            <a:r>
              <a:rPr lang="nl-NL" sz="3200" dirty="0">
                <a:solidFill>
                  <a:schemeClr val="accent6"/>
                </a:solidFill>
              </a:rPr>
              <a:t> </a:t>
            </a:r>
            <a:r>
              <a:rPr lang="nl-NL" sz="3200" b="1" dirty="0">
                <a:solidFill>
                  <a:schemeClr val="accent6"/>
                </a:solidFill>
              </a:rPr>
              <a:t>extern</a:t>
            </a:r>
            <a:r>
              <a:rPr lang="nl-NL" sz="3200" dirty="0">
                <a:solidFill>
                  <a:schemeClr val="accent6"/>
                </a:solidFill>
              </a:rPr>
              <a:t> </a:t>
            </a:r>
            <a:r>
              <a:rPr lang="nl-NL" sz="3200" dirty="0"/>
              <a:t>uitbesteden, </a:t>
            </a:r>
            <a:r>
              <a:rPr lang="nl-NL" sz="3200" b="1" dirty="0">
                <a:solidFill>
                  <a:schemeClr val="accent6"/>
                </a:solidFill>
              </a:rPr>
              <a:t>‘hybride’ </a:t>
            </a:r>
            <a:r>
              <a:rPr lang="nl-NL" sz="3200" dirty="0"/>
              <a:t>samenwerken en/of aansluiten bij een </a:t>
            </a:r>
            <a:r>
              <a:rPr lang="nl-NL" sz="3200" b="1" dirty="0">
                <a:solidFill>
                  <a:schemeClr val="accent6"/>
                </a:solidFill>
              </a:rPr>
              <a:t>collectief</a:t>
            </a:r>
            <a:r>
              <a:rPr lang="nl-NL" sz="3200" dirty="0"/>
              <a:t>? Bekeken per cluster van taken...</a:t>
            </a:r>
          </a:p>
        </p:txBody>
      </p:sp>
      <p:pic>
        <p:nvPicPr>
          <p:cNvPr id="6" name="Afbeelding 5">
            <a:extLst>
              <a:ext uri="{FF2B5EF4-FFF2-40B4-BE49-F238E27FC236}">
                <a16:creationId xmlns:a16="http://schemas.microsoft.com/office/drawing/2014/main" id="{25C966EA-68A6-4078-4490-EAB5B9DC0153}"/>
              </a:ext>
            </a:extLst>
          </p:cNvPr>
          <p:cNvPicPr>
            <a:picLocks noChangeAspect="1"/>
          </p:cNvPicPr>
          <p:nvPr/>
        </p:nvPicPr>
        <p:blipFill>
          <a:blip r:embed="rId2"/>
          <a:stretch>
            <a:fillRect/>
          </a:stretch>
        </p:blipFill>
        <p:spPr>
          <a:xfrm>
            <a:off x="1234966" y="433114"/>
            <a:ext cx="2133600" cy="1955800"/>
          </a:xfrm>
          <a:prstGeom prst="rect">
            <a:avLst/>
          </a:prstGeom>
        </p:spPr>
      </p:pic>
      <p:pic>
        <p:nvPicPr>
          <p:cNvPr id="8" name="Afbeelding 7">
            <a:extLst>
              <a:ext uri="{FF2B5EF4-FFF2-40B4-BE49-F238E27FC236}">
                <a16:creationId xmlns:a16="http://schemas.microsoft.com/office/drawing/2014/main" id="{F8CB306D-2342-78EC-4C72-BBDA0676D918}"/>
              </a:ext>
            </a:extLst>
          </p:cNvPr>
          <p:cNvPicPr>
            <a:picLocks noChangeAspect="1"/>
          </p:cNvPicPr>
          <p:nvPr/>
        </p:nvPicPr>
        <p:blipFill>
          <a:blip r:embed="rId3"/>
          <a:stretch>
            <a:fillRect/>
          </a:stretch>
        </p:blipFill>
        <p:spPr>
          <a:xfrm>
            <a:off x="4871030" y="514130"/>
            <a:ext cx="1996265" cy="1955800"/>
          </a:xfrm>
          <a:prstGeom prst="rect">
            <a:avLst/>
          </a:prstGeom>
        </p:spPr>
      </p:pic>
      <p:pic>
        <p:nvPicPr>
          <p:cNvPr id="10" name="Afbeelding 9">
            <a:extLst>
              <a:ext uri="{FF2B5EF4-FFF2-40B4-BE49-F238E27FC236}">
                <a16:creationId xmlns:a16="http://schemas.microsoft.com/office/drawing/2014/main" id="{87BFFD43-6D8A-5230-628A-E6A16A4F4816}"/>
              </a:ext>
            </a:extLst>
          </p:cNvPr>
          <p:cNvPicPr>
            <a:picLocks noChangeAspect="1"/>
          </p:cNvPicPr>
          <p:nvPr/>
        </p:nvPicPr>
        <p:blipFill>
          <a:blip r:embed="rId4"/>
          <a:stretch>
            <a:fillRect/>
          </a:stretch>
        </p:blipFill>
        <p:spPr>
          <a:xfrm>
            <a:off x="8369759" y="369614"/>
            <a:ext cx="2146300" cy="2019300"/>
          </a:xfrm>
          <a:prstGeom prst="rect">
            <a:avLst/>
          </a:prstGeom>
        </p:spPr>
      </p:pic>
    </p:spTree>
    <p:extLst>
      <p:ext uri="{BB962C8B-B14F-4D97-AF65-F5344CB8AC3E}">
        <p14:creationId xmlns:p14="http://schemas.microsoft.com/office/powerpoint/2010/main" val="3245748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326EA89-FC84-3DA2-3D37-284C23BEC3FF}"/>
              </a:ext>
            </a:extLst>
          </p:cNvPr>
          <p:cNvSpPr>
            <a:spLocks noGrp="1"/>
          </p:cNvSpPr>
          <p:nvPr>
            <p:ph sz="half" idx="1"/>
          </p:nvPr>
        </p:nvSpPr>
        <p:spPr>
          <a:xfrm>
            <a:off x="838200" y="1825625"/>
            <a:ext cx="4606159" cy="4351338"/>
          </a:xfrm>
          <a:ln w="19050">
            <a:solidFill>
              <a:schemeClr val="accent1"/>
            </a:solidFill>
          </a:ln>
        </p:spPr>
        <p:txBody>
          <a:bodyPr>
            <a:normAutofit/>
          </a:bodyPr>
          <a:lstStyle/>
          <a:p>
            <a:pPr marL="0" indent="0">
              <a:buNone/>
            </a:pPr>
            <a:r>
              <a:rPr lang="nl-NL" sz="2400" b="1" dirty="0">
                <a:solidFill>
                  <a:schemeClr val="accent6"/>
                </a:solidFill>
              </a:rPr>
              <a:t>Cluster van taken:</a:t>
            </a:r>
          </a:p>
          <a:p>
            <a:pPr>
              <a:lnSpc>
                <a:spcPct val="100000"/>
              </a:lnSpc>
            </a:pPr>
            <a:r>
              <a:rPr lang="nl-NL" sz="2000" dirty="0"/>
              <a:t>inventariseren essentiële technologie voor competitieve voorsprong (in digitalisering/innovatie) </a:t>
            </a:r>
          </a:p>
          <a:p>
            <a:pPr>
              <a:lnSpc>
                <a:spcPct val="100000"/>
              </a:lnSpc>
            </a:pPr>
            <a:r>
              <a:rPr lang="nl-NL" sz="2000" dirty="0"/>
              <a:t>inventariseren bedrijfskritische informatie en onderdelen (vindingen, formules, modellen, concurrentie-gevoelige informatie) </a:t>
            </a:r>
          </a:p>
          <a:p>
            <a:pPr>
              <a:lnSpc>
                <a:spcPct val="100000"/>
              </a:lnSpc>
            </a:pPr>
            <a:r>
              <a:rPr lang="nl-NL" sz="2000" dirty="0"/>
              <a:t>integreren nieuwe technologie in processen, procedures, beleid – binnen bedrijf en met samenwerkingspartners </a:t>
            </a:r>
          </a:p>
          <a:p>
            <a:endParaRPr lang="nl-NL" sz="2000" dirty="0"/>
          </a:p>
        </p:txBody>
      </p:sp>
      <p:sp>
        <p:nvSpPr>
          <p:cNvPr id="4" name="Tijdelijke aanduiding voor inhoud 3">
            <a:extLst>
              <a:ext uri="{FF2B5EF4-FFF2-40B4-BE49-F238E27FC236}">
                <a16:creationId xmlns:a16="http://schemas.microsoft.com/office/drawing/2014/main" id="{0955F2AB-1394-0997-21CC-3152AC05C272}"/>
              </a:ext>
            </a:extLst>
          </p:cNvPr>
          <p:cNvSpPr>
            <a:spLocks noGrp="1"/>
          </p:cNvSpPr>
          <p:nvPr>
            <p:ph sz="half" idx="2"/>
          </p:nvPr>
        </p:nvSpPr>
        <p:spPr>
          <a:xfrm>
            <a:off x="6096000" y="1825625"/>
            <a:ext cx="5257800" cy="1968609"/>
          </a:xfrm>
          <a:ln w="19050">
            <a:solidFill>
              <a:schemeClr val="accent1"/>
            </a:solidFill>
          </a:ln>
        </p:spPr>
        <p:txBody>
          <a:bodyPr/>
          <a:lstStyle/>
          <a:p>
            <a:pPr marL="0" indent="0">
              <a:buNone/>
            </a:pPr>
            <a:r>
              <a:rPr lang="nl-NL" sz="2400" b="1" dirty="0">
                <a:solidFill>
                  <a:schemeClr val="accent6"/>
                </a:solidFill>
              </a:rPr>
              <a:t>Intern:</a:t>
            </a:r>
          </a:p>
          <a:p>
            <a:pPr marL="0" indent="0">
              <a:buNone/>
            </a:pPr>
            <a:r>
              <a:rPr lang="nl-NL" sz="2000" dirty="0"/>
              <a:t>Ondernemer/ eigenaar/ algemeen directeur</a:t>
            </a:r>
          </a:p>
          <a:p>
            <a:pPr marL="0" indent="0">
              <a:buNone/>
            </a:pPr>
            <a:r>
              <a:rPr lang="nl-NL" sz="2000" i="1" dirty="0">
                <a:solidFill>
                  <a:schemeClr val="accent1"/>
                </a:solidFill>
              </a:rPr>
              <a:t>Deze essentiële taken horen typisch bij de ondernemer/ eigenaar zelf thuis. Uitbesteding is niet aan de orde. </a:t>
            </a:r>
          </a:p>
        </p:txBody>
      </p:sp>
      <p:pic>
        <p:nvPicPr>
          <p:cNvPr id="5" name="Afbeelding 4">
            <a:extLst>
              <a:ext uri="{FF2B5EF4-FFF2-40B4-BE49-F238E27FC236}">
                <a16:creationId xmlns:a16="http://schemas.microsoft.com/office/drawing/2014/main" id="{98FA3FA3-FA18-81EF-E4FB-2291714B4967}"/>
              </a:ext>
            </a:extLst>
          </p:cNvPr>
          <p:cNvPicPr>
            <a:picLocks noChangeAspect="1"/>
          </p:cNvPicPr>
          <p:nvPr/>
        </p:nvPicPr>
        <p:blipFill>
          <a:blip r:embed="rId2"/>
          <a:stretch>
            <a:fillRect/>
          </a:stretch>
        </p:blipFill>
        <p:spPr>
          <a:xfrm>
            <a:off x="536029" y="196817"/>
            <a:ext cx="1624308" cy="1528195"/>
          </a:xfrm>
          <a:prstGeom prst="rect">
            <a:avLst/>
          </a:prstGeom>
        </p:spPr>
      </p:pic>
      <p:sp>
        <p:nvSpPr>
          <p:cNvPr id="6" name="Titel 1">
            <a:extLst>
              <a:ext uri="{FF2B5EF4-FFF2-40B4-BE49-F238E27FC236}">
                <a16:creationId xmlns:a16="http://schemas.microsoft.com/office/drawing/2014/main" id="{EF029E6F-372B-CD3A-02CF-9067BDEE4DAB}"/>
              </a:ext>
            </a:extLst>
          </p:cNvPr>
          <p:cNvSpPr>
            <a:spLocks noGrp="1"/>
          </p:cNvSpPr>
          <p:nvPr>
            <p:ph type="title"/>
          </p:nvPr>
        </p:nvSpPr>
        <p:spPr>
          <a:xfrm>
            <a:off x="2264979" y="458687"/>
            <a:ext cx="7551684" cy="1004454"/>
          </a:xfrm>
        </p:spPr>
        <p:txBody>
          <a:bodyPr>
            <a:normAutofit/>
          </a:bodyPr>
          <a:lstStyle/>
          <a:p>
            <a:r>
              <a:rPr lang="nl-NL" sz="3600" dirty="0"/>
              <a:t>Hoe taken beleggen? Wie doet wat?</a:t>
            </a:r>
          </a:p>
        </p:txBody>
      </p:sp>
      <p:sp>
        <p:nvSpPr>
          <p:cNvPr id="7" name="Tijdelijke aanduiding voor inhoud 3">
            <a:extLst>
              <a:ext uri="{FF2B5EF4-FFF2-40B4-BE49-F238E27FC236}">
                <a16:creationId xmlns:a16="http://schemas.microsoft.com/office/drawing/2014/main" id="{FE3F7189-AB45-3CD8-88F9-250A9806D2E5}"/>
              </a:ext>
            </a:extLst>
          </p:cNvPr>
          <p:cNvSpPr txBox="1">
            <a:spLocks/>
          </p:cNvSpPr>
          <p:nvPr/>
        </p:nvSpPr>
        <p:spPr>
          <a:xfrm>
            <a:off x="6096000" y="4208354"/>
            <a:ext cx="5257800" cy="1968609"/>
          </a:xfrm>
          <a:prstGeom prst="rect">
            <a:avLst/>
          </a:prstGeom>
          <a:ln w="19050">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solidFill>
                  <a:schemeClr val="accent6"/>
                </a:solidFill>
              </a:rPr>
              <a:t>Extern:</a:t>
            </a:r>
          </a:p>
          <a:p>
            <a:pPr marL="0" indent="0">
              <a:buFont typeface="Arial" panose="020B0604020202020204" pitchFamily="34" charset="0"/>
              <a:buNone/>
            </a:pPr>
            <a:r>
              <a:rPr lang="nl-NL" sz="2000" i="1" dirty="0">
                <a:solidFill>
                  <a:schemeClr val="accent1"/>
                </a:solidFill>
              </a:rPr>
              <a:t>Geen uitbesteding. </a:t>
            </a:r>
          </a:p>
        </p:txBody>
      </p:sp>
      <p:sp>
        <p:nvSpPr>
          <p:cNvPr id="8" name="Rechthoek 7">
            <a:extLst>
              <a:ext uri="{FF2B5EF4-FFF2-40B4-BE49-F238E27FC236}">
                <a16:creationId xmlns:a16="http://schemas.microsoft.com/office/drawing/2014/main" id="{A1C1863D-7348-B1AE-51B4-BC7CDD783691}"/>
              </a:ext>
            </a:extLst>
          </p:cNvPr>
          <p:cNvSpPr/>
          <p:nvPr/>
        </p:nvSpPr>
        <p:spPr>
          <a:xfrm>
            <a:off x="10102645" y="327353"/>
            <a:ext cx="1251156" cy="1267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0" dirty="0"/>
              <a:t>1</a:t>
            </a:r>
          </a:p>
        </p:txBody>
      </p:sp>
      <p:cxnSp>
        <p:nvCxnSpPr>
          <p:cNvPr id="14" name="Rechte verbindingslijn met pijl 13">
            <a:extLst>
              <a:ext uri="{FF2B5EF4-FFF2-40B4-BE49-F238E27FC236}">
                <a16:creationId xmlns:a16="http://schemas.microsoft.com/office/drawing/2014/main" id="{5338D75B-8332-5537-728B-8202848C8B7A}"/>
              </a:ext>
            </a:extLst>
          </p:cNvPr>
          <p:cNvCxnSpPr>
            <a:stCxn id="3" idx="3"/>
            <a:endCxn id="4" idx="1"/>
          </p:cNvCxnSpPr>
          <p:nvPr/>
        </p:nvCxnSpPr>
        <p:spPr>
          <a:xfrm flipV="1">
            <a:off x="5444359" y="2809930"/>
            <a:ext cx="651641" cy="119136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AC135839-9570-F810-4A4E-6465E44D4B20}"/>
              </a:ext>
            </a:extLst>
          </p:cNvPr>
          <p:cNvCxnSpPr>
            <a:stCxn id="3" idx="3"/>
            <a:endCxn id="7" idx="1"/>
          </p:cNvCxnSpPr>
          <p:nvPr/>
        </p:nvCxnSpPr>
        <p:spPr>
          <a:xfrm>
            <a:off x="5444359" y="4001294"/>
            <a:ext cx="651641" cy="119136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CE7D6437-F75F-CD8F-46B0-AEE3D57E6229}"/>
              </a:ext>
            </a:extLst>
          </p:cNvPr>
          <p:cNvCxnSpPr>
            <a:stCxn id="4" idx="2"/>
            <a:endCxn id="7" idx="0"/>
          </p:cNvCxnSpPr>
          <p:nvPr/>
        </p:nvCxnSpPr>
        <p:spPr>
          <a:xfrm>
            <a:off x="8724900" y="3794234"/>
            <a:ext cx="0" cy="414120"/>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8904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326EA89-FC84-3DA2-3D37-284C23BEC3FF}"/>
              </a:ext>
            </a:extLst>
          </p:cNvPr>
          <p:cNvSpPr>
            <a:spLocks noGrp="1"/>
          </p:cNvSpPr>
          <p:nvPr>
            <p:ph sz="half" idx="1"/>
          </p:nvPr>
        </p:nvSpPr>
        <p:spPr>
          <a:xfrm>
            <a:off x="838200" y="1825625"/>
            <a:ext cx="4606159" cy="4351338"/>
          </a:xfrm>
          <a:ln w="19050">
            <a:solidFill>
              <a:schemeClr val="accent1"/>
            </a:solidFill>
          </a:ln>
        </p:spPr>
        <p:txBody>
          <a:bodyPr>
            <a:normAutofit/>
          </a:bodyPr>
          <a:lstStyle/>
          <a:p>
            <a:pPr marL="0" indent="0">
              <a:buNone/>
            </a:pPr>
            <a:r>
              <a:rPr lang="nl-NL" sz="2400" b="1" dirty="0">
                <a:solidFill>
                  <a:schemeClr val="accent6"/>
                </a:solidFill>
              </a:rPr>
              <a:t>Cluster van taken:</a:t>
            </a:r>
          </a:p>
          <a:p>
            <a:pPr>
              <a:lnSpc>
                <a:spcPct val="110000"/>
              </a:lnSpc>
            </a:pPr>
            <a:r>
              <a:rPr lang="nl-NL" sz="1900" dirty="0"/>
              <a:t>opmaken </a:t>
            </a:r>
            <a:r>
              <a:rPr lang="nl-NL" sz="1900" b="1" dirty="0"/>
              <a:t>inventarisatielijst</a:t>
            </a:r>
            <a:r>
              <a:rPr lang="nl-NL" sz="1900" dirty="0"/>
              <a:t> van alle domeinnamen, internetverbindingen, computers, software, clouddiensten, slimme apparaten met serienummers en gebruikte versie </a:t>
            </a:r>
          </a:p>
          <a:p>
            <a:pPr>
              <a:lnSpc>
                <a:spcPct val="110000"/>
              </a:lnSpc>
            </a:pPr>
            <a:r>
              <a:rPr lang="nl-NL" sz="1900" dirty="0"/>
              <a:t>maken van afspraken voor </a:t>
            </a:r>
            <a:r>
              <a:rPr lang="nl-NL" sz="1900" b="1" dirty="0"/>
              <a:t>actueel</a:t>
            </a:r>
            <a:r>
              <a:rPr lang="nl-NL" sz="1900" dirty="0"/>
              <a:t> (up-to-date) </a:t>
            </a:r>
            <a:r>
              <a:rPr lang="nl-NL" sz="1900" b="1" dirty="0"/>
              <a:t>houden</a:t>
            </a:r>
            <a:r>
              <a:rPr lang="nl-NL" sz="1900" dirty="0"/>
              <a:t> inventarisatielijst</a:t>
            </a:r>
          </a:p>
          <a:p>
            <a:pPr>
              <a:lnSpc>
                <a:spcPct val="110000"/>
              </a:lnSpc>
            </a:pPr>
            <a:r>
              <a:rPr lang="nl-NL" sz="1900" dirty="0"/>
              <a:t>controleren of </a:t>
            </a:r>
            <a:r>
              <a:rPr lang="nl-NL" sz="1900" b="1" dirty="0"/>
              <a:t>onbekende apparaten en software </a:t>
            </a:r>
            <a:r>
              <a:rPr lang="nl-NL" sz="1900" dirty="0"/>
              <a:t>in de omgeving aanwezig zijn</a:t>
            </a:r>
          </a:p>
          <a:p>
            <a:pPr marL="0" indent="0">
              <a:lnSpc>
                <a:spcPct val="110000"/>
              </a:lnSpc>
              <a:buNone/>
            </a:pPr>
            <a:endParaRPr lang="nl-NL" sz="2000" dirty="0"/>
          </a:p>
          <a:p>
            <a:endParaRPr lang="nl-NL" sz="2000" dirty="0"/>
          </a:p>
          <a:p>
            <a:endParaRPr lang="nl-NL" sz="2000" dirty="0"/>
          </a:p>
        </p:txBody>
      </p:sp>
      <p:sp>
        <p:nvSpPr>
          <p:cNvPr id="4" name="Tijdelijke aanduiding voor inhoud 3">
            <a:extLst>
              <a:ext uri="{FF2B5EF4-FFF2-40B4-BE49-F238E27FC236}">
                <a16:creationId xmlns:a16="http://schemas.microsoft.com/office/drawing/2014/main" id="{0955F2AB-1394-0997-21CC-3152AC05C272}"/>
              </a:ext>
            </a:extLst>
          </p:cNvPr>
          <p:cNvSpPr>
            <a:spLocks noGrp="1"/>
          </p:cNvSpPr>
          <p:nvPr>
            <p:ph sz="half" idx="2"/>
          </p:nvPr>
        </p:nvSpPr>
        <p:spPr>
          <a:xfrm>
            <a:off x="6096000" y="1825625"/>
            <a:ext cx="5411492" cy="1968609"/>
          </a:xfrm>
          <a:ln w="19050">
            <a:solidFill>
              <a:schemeClr val="accent1"/>
            </a:solidFill>
          </a:ln>
        </p:spPr>
        <p:txBody>
          <a:bodyPr/>
          <a:lstStyle/>
          <a:p>
            <a:pPr marL="0" indent="0">
              <a:buNone/>
            </a:pPr>
            <a:r>
              <a:rPr lang="nl-NL" sz="2400" b="1" dirty="0">
                <a:solidFill>
                  <a:schemeClr val="accent6"/>
                </a:solidFill>
              </a:rPr>
              <a:t>Intern:</a:t>
            </a:r>
          </a:p>
          <a:p>
            <a:pPr marL="0" indent="0">
              <a:buNone/>
            </a:pPr>
            <a:r>
              <a:rPr lang="nl-NL" sz="1900" dirty="0"/>
              <a:t>Office manager/ IT-manager/ Functioneel beheerder/ Operationeel manager </a:t>
            </a:r>
          </a:p>
          <a:p>
            <a:pPr marL="0" indent="0">
              <a:buNone/>
            </a:pPr>
            <a:r>
              <a:rPr lang="nl-NL" sz="1900" i="1" dirty="0">
                <a:solidFill>
                  <a:schemeClr val="accent1"/>
                </a:solidFill>
              </a:rPr>
              <a:t>eventueel in nauwe samenwerking met de IT-dienstverlener </a:t>
            </a:r>
          </a:p>
        </p:txBody>
      </p:sp>
      <p:pic>
        <p:nvPicPr>
          <p:cNvPr id="5" name="Afbeelding 4">
            <a:extLst>
              <a:ext uri="{FF2B5EF4-FFF2-40B4-BE49-F238E27FC236}">
                <a16:creationId xmlns:a16="http://schemas.microsoft.com/office/drawing/2014/main" id="{98FA3FA3-FA18-81EF-E4FB-2291714B4967}"/>
              </a:ext>
            </a:extLst>
          </p:cNvPr>
          <p:cNvPicPr>
            <a:picLocks noChangeAspect="1"/>
          </p:cNvPicPr>
          <p:nvPr/>
        </p:nvPicPr>
        <p:blipFill>
          <a:blip r:embed="rId3"/>
          <a:stretch>
            <a:fillRect/>
          </a:stretch>
        </p:blipFill>
        <p:spPr>
          <a:xfrm>
            <a:off x="536029" y="196817"/>
            <a:ext cx="1624308" cy="1528195"/>
          </a:xfrm>
          <a:prstGeom prst="rect">
            <a:avLst/>
          </a:prstGeom>
        </p:spPr>
      </p:pic>
      <p:sp>
        <p:nvSpPr>
          <p:cNvPr id="6" name="Titel 1">
            <a:extLst>
              <a:ext uri="{FF2B5EF4-FFF2-40B4-BE49-F238E27FC236}">
                <a16:creationId xmlns:a16="http://schemas.microsoft.com/office/drawing/2014/main" id="{EF029E6F-372B-CD3A-02CF-9067BDEE4DAB}"/>
              </a:ext>
            </a:extLst>
          </p:cNvPr>
          <p:cNvSpPr>
            <a:spLocks noGrp="1"/>
          </p:cNvSpPr>
          <p:nvPr>
            <p:ph type="title"/>
          </p:nvPr>
        </p:nvSpPr>
        <p:spPr>
          <a:xfrm>
            <a:off x="2264978" y="458687"/>
            <a:ext cx="9301655" cy="1004454"/>
          </a:xfrm>
        </p:spPr>
        <p:txBody>
          <a:bodyPr>
            <a:normAutofit/>
          </a:bodyPr>
          <a:lstStyle/>
          <a:p>
            <a:r>
              <a:rPr lang="nl-NL" sz="3600" dirty="0"/>
              <a:t>Hoe taken beleggen? Wie doet wat?</a:t>
            </a:r>
          </a:p>
        </p:txBody>
      </p:sp>
      <p:sp>
        <p:nvSpPr>
          <p:cNvPr id="7" name="Tijdelijke aanduiding voor inhoud 3">
            <a:extLst>
              <a:ext uri="{FF2B5EF4-FFF2-40B4-BE49-F238E27FC236}">
                <a16:creationId xmlns:a16="http://schemas.microsoft.com/office/drawing/2014/main" id="{FE3F7189-AB45-3CD8-88F9-250A9806D2E5}"/>
              </a:ext>
            </a:extLst>
          </p:cNvPr>
          <p:cNvSpPr txBox="1">
            <a:spLocks/>
          </p:cNvSpPr>
          <p:nvPr/>
        </p:nvSpPr>
        <p:spPr>
          <a:xfrm>
            <a:off x="6095999" y="4025386"/>
            <a:ext cx="5411491" cy="2151578"/>
          </a:xfrm>
          <a:prstGeom prst="rect">
            <a:avLst/>
          </a:prstGeom>
          <a:ln w="19050">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solidFill>
                  <a:schemeClr val="accent6"/>
                </a:solidFill>
              </a:rPr>
              <a:t>Extern:</a:t>
            </a:r>
          </a:p>
          <a:p>
            <a:pPr marL="0" indent="0">
              <a:lnSpc>
                <a:spcPct val="100000"/>
              </a:lnSpc>
              <a:buFont typeface="Arial" panose="020B0604020202020204" pitchFamily="34" charset="0"/>
              <a:buNone/>
            </a:pPr>
            <a:r>
              <a:rPr lang="nl-NL" sz="1900" dirty="0"/>
              <a:t>IT-leverancier (met name het controleren van onbekende apparaten en software op basis van het bestaande beleid bij de organisatie); veel bedrijven hebben geen goed zicht op wat zij in huis hebben aan IT en smart devices. </a:t>
            </a:r>
          </a:p>
          <a:p>
            <a:pPr marL="0" indent="0">
              <a:lnSpc>
                <a:spcPct val="100000"/>
              </a:lnSpc>
              <a:buFont typeface="Arial" panose="020B0604020202020204" pitchFamily="34" charset="0"/>
              <a:buNone/>
            </a:pPr>
            <a:endParaRPr lang="nl-NL" sz="2000" dirty="0"/>
          </a:p>
        </p:txBody>
      </p:sp>
      <p:sp>
        <p:nvSpPr>
          <p:cNvPr id="8" name="Rechthoek 7">
            <a:extLst>
              <a:ext uri="{FF2B5EF4-FFF2-40B4-BE49-F238E27FC236}">
                <a16:creationId xmlns:a16="http://schemas.microsoft.com/office/drawing/2014/main" id="{A1C1863D-7348-B1AE-51B4-BC7CDD783691}"/>
              </a:ext>
            </a:extLst>
          </p:cNvPr>
          <p:cNvSpPr/>
          <p:nvPr/>
        </p:nvSpPr>
        <p:spPr>
          <a:xfrm>
            <a:off x="10255554" y="327353"/>
            <a:ext cx="1229979" cy="1267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0" dirty="0"/>
              <a:t>2</a:t>
            </a:r>
          </a:p>
        </p:txBody>
      </p:sp>
      <p:cxnSp>
        <p:nvCxnSpPr>
          <p:cNvPr id="14" name="Rechte verbindingslijn met pijl 13">
            <a:extLst>
              <a:ext uri="{FF2B5EF4-FFF2-40B4-BE49-F238E27FC236}">
                <a16:creationId xmlns:a16="http://schemas.microsoft.com/office/drawing/2014/main" id="{5338D75B-8332-5537-728B-8202848C8B7A}"/>
              </a:ext>
            </a:extLst>
          </p:cNvPr>
          <p:cNvCxnSpPr>
            <a:cxnSpLocks/>
            <a:stCxn id="3" idx="3"/>
            <a:endCxn id="4" idx="1"/>
          </p:cNvCxnSpPr>
          <p:nvPr/>
        </p:nvCxnSpPr>
        <p:spPr>
          <a:xfrm flipV="1">
            <a:off x="5444359" y="2809930"/>
            <a:ext cx="651641" cy="119136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AC135839-9570-F810-4A4E-6465E44D4B20}"/>
              </a:ext>
            </a:extLst>
          </p:cNvPr>
          <p:cNvCxnSpPr>
            <a:cxnSpLocks/>
            <a:stCxn id="3" idx="3"/>
            <a:endCxn id="7" idx="1"/>
          </p:cNvCxnSpPr>
          <p:nvPr/>
        </p:nvCxnSpPr>
        <p:spPr>
          <a:xfrm>
            <a:off x="5444359" y="4001294"/>
            <a:ext cx="651640" cy="109988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CE7D6437-F75F-CD8F-46B0-AEE3D57E6229}"/>
              </a:ext>
            </a:extLst>
          </p:cNvPr>
          <p:cNvCxnSpPr>
            <a:cxnSpLocks/>
            <a:stCxn id="4" idx="2"/>
            <a:endCxn id="7" idx="0"/>
          </p:cNvCxnSpPr>
          <p:nvPr/>
        </p:nvCxnSpPr>
        <p:spPr>
          <a:xfrm flipH="1">
            <a:off x="8801745" y="3794234"/>
            <a:ext cx="1" cy="231152"/>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7070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326EA89-FC84-3DA2-3D37-284C23BEC3FF}"/>
              </a:ext>
            </a:extLst>
          </p:cNvPr>
          <p:cNvSpPr>
            <a:spLocks noGrp="1"/>
          </p:cNvSpPr>
          <p:nvPr>
            <p:ph sz="half" idx="1"/>
          </p:nvPr>
        </p:nvSpPr>
        <p:spPr>
          <a:xfrm>
            <a:off x="838199" y="1825625"/>
            <a:ext cx="4535173" cy="4351338"/>
          </a:xfrm>
          <a:ln w="19050">
            <a:solidFill>
              <a:schemeClr val="accent1"/>
            </a:solidFill>
          </a:ln>
        </p:spPr>
        <p:txBody>
          <a:bodyPr>
            <a:normAutofit fontScale="47500" lnSpcReduction="20000"/>
          </a:bodyPr>
          <a:lstStyle/>
          <a:p>
            <a:pPr marL="0" indent="0">
              <a:buNone/>
            </a:pPr>
            <a:r>
              <a:rPr lang="nl-NL" sz="5100" b="1" dirty="0">
                <a:solidFill>
                  <a:schemeClr val="accent6"/>
                </a:solidFill>
              </a:rPr>
              <a:t>Cluster van taken:</a:t>
            </a:r>
          </a:p>
          <a:p>
            <a:pPr>
              <a:lnSpc>
                <a:spcPct val="120000"/>
              </a:lnSpc>
            </a:pPr>
            <a:r>
              <a:rPr lang="nl-NL" sz="4000" dirty="0"/>
              <a:t>Kiezen van veilige instellingen voor apparaten, software en netwerk- en internetverbindingen (wachtwoorden, firewall, tweetrapsverificatie)</a:t>
            </a:r>
          </a:p>
          <a:p>
            <a:pPr>
              <a:lnSpc>
                <a:spcPct val="120000"/>
              </a:lnSpc>
            </a:pPr>
            <a:r>
              <a:rPr lang="nl-NL" sz="4000" dirty="0"/>
              <a:t>Uitvoeren van updates</a:t>
            </a:r>
          </a:p>
          <a:p>
            <a:pPr>
              <a:lnSpc>
                <a:spcPct val="120000"/>
              </a:lnSpc>
            </a:pPr>
            <a:r>
              <a:rPr lang="nl-NL" sz="4000" dirty="0"/>
              <a:t>Beperken van toegang tot systemen</a:t>
            </a:r>
          </a:p>
          <a:p>
            <a:pPr>
              <a:lnSpc>
                <a:spcPct val="120000"/>
              </a:lnSpc>
            </a:pPr>
            <a:r>
              <a:rPr lang="nl-NL" sz="4000" dirty="0"/>
              <a:t>Beveiligen tegen virussen en andere malware</a:t>
            </a:r>
          </a:p>
          <a:p>
            <a:pPr marL="0" indent="0">
              <a:lnSpc>
                <a:spcPct val="120000"/>
              </a:lnSpc>
              <a:buNone/>
            </a:pPr>
            <a:endParaRPr lang="nl-NL" sz="2300" i="1" dirty="0">
              <a:solidFill>
                <a:schemeClr val="accent1"/>
              </a:solidFill>
            </a:endParaRPr>
          </a:p>
          <a:p>
            <a:pPr marL="0" indent="0">
              <a:lnSpc>
                <a:spcPct val="120000"/>
              </a:lnSpc>
              <a:buNone/>
            </a:pPr>
            <a:r>
              <a:rPr lang="nl-NL" sz="2600" i="1" dirty="0"/>
              <a:t>Dit zijn 4 (van de 5) basisprincipes: </a:t>
            </a:r>
            <a:r>
              <a:rPr lang="nl-NL" sz="2300" dirty="0">
                <a:hlinkClick r:id="rId2"/>
              </a:rPr>
              <a:t>https://www.digitaltrustcenter.nl/de-5-basisprincipes-van-veilig-digitaal-ondernemen</a:t>
            </a:r>
            <a:r>
              <a:rPr lang="nl-NL" sz="2300" dirty="0"/>
              <a:t> </a:t>
            </a:r>
          </a:p>
        </p:txBody>
      </p:sp>
      <p:sp>
        <p:nvSpPr>
          <p:cNvPr id="4" name="Tijdelijke aanduiding voor inhoud 3">
            <a:extLst>
              <a:ext uri="{FF2B5EF4-FFF2-40B4-BE49-F238E27FC236}">
                <a16:creationId xmlns:a16="http://schemas.microsoft.com/office/drawing/2014/main" id="{0955F2AB-1394-0997-21CC-3152AC05C272}"/>
              </a:ext>
            </a:extLst>
          </p:cNvPr>
          <p:cNvSpPr>
            <a:spLocks noGrp="1"/>
          </p:cNvSpPr>
          <p:nvPr>
            <p:ph sz="half" idx="2"/>
          </p:nvPr>
        </p:nvSpPr>
        <p:spPr>
          <a:xfrm>
            <a:off x="5969284" y="1825625"/>
            <a:ext cx="5384515" cy="2572204"/>
          </a:xfrm>
          <a:ln w="19050">
            <a:solidFill>
              <a:schemeClr val="accent1"/>
            </a:solidFill>
          </a:ln>
        </p:spPr>
        <p:txBody>
          <a:bodyPr>
            <a:normAutofit fontScale="47500" lnSpcReduction="20000"/>
          </a:bodyPr>
          <a:lstStyle/>
          <a:p>
            <a:pPr marL="0" indent="0">
              <a:buNone/>
            </a:pPr>
            <a:r>
              <a:rPr lang="nl-NL" sz="2400" b="1" dirty="0">
                <a:solidFill>
                  <a:schemeClr val="accent6"/>
                </a:solidFill>
              </a:rPr>
              <a:t>Intern:</a:t>
            </a:r>
          </a:p>
          <a:p>
            <a:pPr marL="0" indent="0">
              <a:lnSpc>
                <a:spcPct val="110000"/>
              </a:lnSpc>
              <a:buNone/>
            </a:pPr>
            <a:r>
              <a:rPr lang="nl-NL" sz="4000" dirty="0"/>
              <a:t>Coördinator/ contactpersoon voor IT-leverancier</a:t>
            </a:r>
          </a:p>
          <a:p>
            <a:pPr marL="0" indent="0">
              <a:lnSpc>
                <a:spcPct val="110000"/>
              </a:lnSpc>
              <a:buNone/>
            </a:pPr>
            <a:r>
              <a:rPr lang="nl-NL" sz="4000" dirty="0"/>
              <a:t>Office manager</a:t>
            </a:r>
          </a:p>
          <a:p>
            <a:pPr marL="0" indent="0">
              <a:lnSpc>
                <a:spcPct val="110000"/>
              </a:lnSpc>
              <a:buNone/>
            </a:pPr>
            <a:r>
              <a:rPr lang="nl-NL" sz="4000" dirty="0"/>
              <a:t>Personeelszaken/ HR</a:t>
            </a:r>
          </a:p>
          <a:p>
            <a:pPr marL="0" indent="0">
              <a:lnSpc>
                <a:spcPct val="110000"/>
              </a:lnSpc>
              <a:buNone/>
            </a:pPr>
            <a:r>
              <a:rPr lang="nl-NL" sz="4000" dirty="0"/>
              <a:t>Alle medewerkers en externen met toegang tot het netwerk, systemen, software en apparaten</a:t>
            </a:r>
          </a:p>
          <a:p>
            <a:pPr marL="0" indent="0">
              <a:lnSpc>
                <a:spcPct val="110000"/>
              </a:lnSpc>
              <a:buNone/>
            </a:pPr>
            <a:r>
              <a:rPr lang="nl-NL" sz="3200" i="1" dirty="0">
                <a:solidFill>
                  <a:schemeClr val="accent1"/>
                </a:solidFill>
              </a:rPr>
              <a:t>Digitaal veilig gedrag is verantwoordelijkheid van </a:t>
            </a:r>
            <a:r>
              <a:rPr lang="nl-NL" sz="3200" b="1" i="1" dirty="0">
                <a:solidFill>
                  <a:schemeClr val="accent1"/>
                </a:solidFill>
              </a:rPr>
              <a:t>iedereen</a:t>
            </a:r>
          </a:p>
        </p:txBody>
      </p:sp>
      <p:pic>
        <p:nvPicPr>
          <p:cNvPr id="5" name="Afbeelding 4">
            <a:extLst>
              <a:ext uri="{FF2B5EF4-FFF2-40B4-BE49-F238E27FC236}">
                <a16:creationId xmlns:a16="http://schemas.microsoft.com/office/drawing/2014/main" id="{98FA3FA3-FA18-81EF-E4FB-2291714B4967}"/>
              </a:ext>
            </a:extLst>
          </p:cNvPr>
          <p:cNvPicPr>
            <a:picLocks noChangeAspect="1"/>
          </p:cNvPicPr>
          <p:nvPr/>
        </p:nvPicPr>
        <p:blipFill>
          <a:blip r:embed="rId3"/>
          <a:stretch>
            <a:fillRect/>
          </a:stretch>
        </p:blipFill>
        <p:spPr>
          <a:xfrm>
            <a:off x="536029" y="196817"/>
            <a:ext cx="1624308" cy="1528195"/>
          </a:xfrm>
          <a:prstGeom prst="rect">
            <a:avLst/>
          </a:prstGeom>
        </p:spPr>
      </p:pic>
      <p:sp>
        <p:nvSpPr>
          <p:cNvPr id="6" name="Titel 1">
            <a:extLst>
              <a:ext uri="{FF2B5EF4-FFF2-40B4-BE49-F238E27FC236}">
                <a16:creationId xmlns:a16="http://schemas.microsoft.com/office/drawing/2014/main" id="{EF029E6F-372B-CD3A-02CF-9067BDEE4DAB}"/>
              </a:ext>
            </a:extLst>
          </p:cNvPr>
          <p:cNvSpPr>
            <a:spLocks noGrp="1"/>
          </p:cNvSpPr>
          <p:nvPr>
            <p:ph type="title"/>
          </p:nvPr>
        </p:nvSpPr>
        <p:spPr>
          <a:xfrm>
            <a:off x="2264978" y="458687"/>
            <a:ext cx="9301655" cy="1004454"/>
          </a:xfrm>
        </p:spPr>
        <p:txBody>
          <a:bodyPr>
            <a:normAutofit/>
          </a:bodyPr>
          <a:lstStyle/>
          <a:p>
            <a:r>
              <a:rPr lang="nl-NL" sz="3600" dirty="0"/>
              <a:t>Hoe taken beleggen? Wie doet wat?</a:t>
            </a:r>
          </a:p>
        </p:txBody>
      </p:sp>
      <p:sp>
        <p:nvSpPr>
          <p:cNvPr id="7" name="Tijdelijke aanduiding voor inhoud 3">
            <a:extLst>
              <a:ext uri="{FF2B5EF4-FFF2-40B4-BE49-F238E27FC236}">
                <a16:creationId xmlns:a16="http://schemas.microsoft.com/office/drawing/2014/main" id="{FE3F7189-AB45-3CD8-88F9-250A9806D2E5}"/>
              </a:ext>
            </a:extLst>
          </p:cNvPr>
          <p:cNvSpPr txBox="1">
            <a:spLocks/>
          </p:cNvSpPr>
          <p:nvPr/>
        </p:nvSpPr>
        <p:spPr>
          <a:xfrm>
            <a:off x="5969284" y="4781005"/>
            <a:ext cx="5384516" cy="1395957"/>
          </a:xfrm>
          <a:prstGeom prst="rect">
            <a:avLst/>
          </a:prstGeom>
          <a:ln w="19050">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solidFill>
                  <a:schemeClr val="accent6"/>
                </a:solidFill>
              </a:rPr>
              <a:t>Extern:</a:t>
            </a:r>
          </a:p>
          <a:p>
            <a:pPr marL="0" indent="0">
              <a:buFont typeface="Arial" panose="020B0604020202020204" pitchFamily="34" charset="0"/>
              <a:buNone/>
            </a:pPr>
            <a:r>
              <a:rPr lang="nl-NL" sz="1900" dirty="0"/>
              <a:t>IT-leverancier</a:t>
            </a:r>
          </a:p>
          <a:p>
            <a:pPr marL="0" indent="0">
              <a:buFont typeface="Arial" panose="020B0604020202020204" pitchFamily="34" charset="0"/>
              <a:buNone/>
            </a:pPr>
            <a:r>
              <a:rPr lang="nl-NL" sz="1900" dirty="0"/>
              <a:t>Keten- en samenwerkingspartners</a:t>
            </a:r>
          </a:p>
          <a:p>
            <a:pPr marL="0" indent="0">
              <a:buFont typeface="Arial" panose="020B0604020202020204" pitchFamily="34" charset="0"/>
              <a:buNone/>
            </a:pPr>
            <a:endParaRPr lang="nl-NL" sz="2400" b="1" dirty="0">
              <a:solidFill>
                <a:schemeClr val="accent6"/>
              </a:solidFill>
            </a:endParaRPr>
          </a:p>
        </p:txBody>
      </p:sp>
      <p:sp>
        <p:nvSpPr>
          <p:cNvPr id="8" name="Rechthoek 7">
            <a:extLst>
              <a:ext uri="{FF2B5EF4-FFF2-40B4-BE49-F238E27FC236}">
                <a16:creationId xmlns:a16="http://schemas.microsoft.com/office/drawing/2014/main" id="{A1C1863D-7348-B1AE-51B4-BC7CDD783691}"/>
              </a:ext>
            </a:extLst>
          </p:cNvPr>
          <p:cNvSpPr/>
          <p:nvPr/>
        </p:nvSpPr>
        <p:spPr>
          <a:xfrm>
            <a:off x="10123821" y="327353"/>
            <a:ext cx="1229979" cy="1267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0" dirty="0"/>
              <a:t>3</a:t>
            </a:r>
          </a:p>
        </p:txBody>
      </p:sp>
      <p:cxnSp>
        <p:nvCxnSpPr>
          <p:cNvPr id="14" name="Rechte verbindingslijn met pijl 13">
            <a:extLst>
              <a:ext uri="{FF2B5EF4-FFF2-40B4-BE49-F238E27FC236}">
                <a16:creationId xmlns:a16="http://schemas.microsoft.com/office/drawing/2014/main" id="{5338D75B-8332-5537-728B-8202848C8B7A}"/>
              </a:ext>
            </a:extLst>
          </p:cNvPr>
          <p:cNvCxnSpPr>
            <a:cxnSpLocks/>
            <a:stCxn id="3" idx="3"/>
            <a:endCxn id="4" idx="1"/>
          </p:cNvCxnSpPr>
          <p:nvPr/>
        </p:nvCxnSpPr>
        <p:spPr>
          <a:xfrm flipV="1">
            <a:off x="5373372" y="3111727"/>
            <a:ext cx="595912" cy="88956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AC135839-9570-F810-4A4E-6465E44D4B20}"/>
              </a:ext>
            </a:extLst>
          </p:cNvPr>
          <p:cNvCxnSpPr>
            <a:cxnSpLocks/>
            <a:stCxn id="3" idx="3"/>
          </p:cNvCxnSpPr>
          <p:nvPr/>
        </p:nvCxnSpPr>
        <p:spPr>
          <a:xfrm>
            <a:off x="5373372" y="4001294"/>
            <a:ext cx="595912" cy="149786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CE7D6437-F75F-CD8F-46B0-AEE3D57E6229}"/>
              </a:ext>
            </a:extLst>
          </p:cNvPr>
          <p:cNvCxnSpPr>
            <a:cxnSpLocks/>
            <a:stCxn id="4" idx="2"/>
            <a:endCxn id="7" idx="0"/>
          </p:cNvCxnSpPr>
          <p:nvPr/>
        </p:nvCxnSpPr>
        <p:spPr>
          <a:xfrm>
            <a:off x="8661542" y="4397829"/>
            <a:ext cx="0" cy="383176"/>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3736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326EA89-FC84-3DA2-3D37-284C23BEC3FF}"/>
              </a:ext>
            </a:extLst>
          </p:cNvPr>
          <p:cNvSpPr>
            <a:spLocks noGrp="1"/>
          </p:cNvSpPr>
          <p:nvPr>
            <p:ph sz="half" idx="1"/>
          </p:nvPr>
        </p:nvSpPr>
        <p:spPr>
          <a:xfrm>
            <a:off x="838200" y="1825625"/>
            <a:ext cx="4606159" cy="4351338"/>
          </a:xfrm>
          <a:ln w="19050">
            <a:solidFill>
              <a:schemeClr val="accent1"/>
            </a:solidFill>
          </a:ln>
        </p:spPr>
        <p:txBody>
          <a:bodyPr>
            <a:normAutofit/>
          </a:bodyPr>
          <a:lstStyle/>
          <a:p>
            <a:pPr marL="0" indent="0">
              <a:buNone/>
            </a:pPr>
            <a:r>
              <a:rPr lang="nl-NL" sz="2400" b="1" dirty="0">
                <a:solidFill>
                  <a:schemeClr val="accent6"/>
                </a:solidFill>
              </a:rPr>
              <a:t>Cluster van taken:</a:t>
            </a:r>
          </a:p>
          <a:p>
            <a:pPr>
              <a:lnSpc>
                <a:spcPct val="120000"/>
              </a:lnSpc>
            </a:pPr>
            <a:r>
              <a:rPr lang="nl-NL" sz="2000" dirty="0"/>
              <a:t>Maken van </a:t>
            </a:r>
            <a:r>
              <a:rPr lang="nl-NL" sz="2000" b="1" dirty="0"/>
              <a:t>back-ups</a:t>
            </a:r>
            <a:r>
              <a:rPr lang="nl-NL" sz="2000" dirty="0"/>
              <a:t> aan de hand van de inventarisatielijst (inclusief applicaties en data in de cloud) </a:t>
            </a:r>
          </a:p>
          <a:p>
            <a:pPr>
              <a:lnSpc>
                <a:spcPct val="120000"/>
              </a:lnSpc>
            </a:pPr>
            <a:r>
              <a:rPr lang="nl-NL" sz="2000" b="1" dirty="0"/>
              <a:t>Testen</a:t>
            </a:r>
            <a:r>
              <a:rPr lang="nl-NL" sz="2000" dirty="0"/>
              <a:t> van </a:t>
            </a:r>
            <a:r>
              <a:rPr lang="nl-NL" sz="2000" b="1" dirty="0"/>
              <a:t>terugzetten</a:t>
            </a:r>
            <a:r>
              <a:rPr lang="nl-NL" sz="2000" dirty="0"/>
              <a:t> van de back-ups en controleren op volledigheid en correctheid </a:t>
            </a:r>
          </a:p>
          <a:p>
            <a:pPr>
              <a:lnSpc>
                <a:spcPct val="120000"/>
              </a:lnSpc>
            </a:pPr>
            <a:r>
              <a:rPr lang="nl-NL" sz="2000" dirty="0"/>
              <a:t>Bepalen van de </a:t>
            </a:r>
            <a:r>
              <a:rPr lang="nl-NL" sz="2000" b="1" dirty="0"/>
              <a:t>maximale tijd </a:t>
            </a:r>
            <a:r>
              <a:rPr lang="nl-NL" sz="2000" dirty="0"/>
              <a:t>dat je data kunt missen en daar je testprocedure op afstemmen </a:t>
            </a:r>
          </a:p>
          <a:p>
            <a:pPr marL="0" indent="0">
              <a:buNone/>
            </a:pPr>
            <a:endParaRPr lang="nl-NL" sz="2000" dirty="0">
              <a:solidFill>
                <a:schemeClr val="accent6"/>
              </a:solidFill>
            </a:endParaRPr>
          </a:p>
        </p:txBody>
      </p:sp>
      <p:sp>
        <p:nvSpPr>
          <p:cNvPr id="4" name="Tijdelijke aanduiding voor inhoud 3">
            <a:extLst>
              <a:ext uri="{FF2B5EF4-FFF2-40B4-BE49-F238E27FC236}">
                <a16:creationId xmlns:a16="http://schemas.microsoft.com/office/drawing/2014/main" id="{0955F2AB-1394-0997-21CC-3152AC05C272}"/>
              </a:ext>
            </a:extLst>
          </p:cNvPr>
          <p:cNvSpPr>
            <a:spLocks noGrp="1"/>
          </p:cNvSpPr>
          <p:nvPr>
            <p:ph sz="half" idx="2"/>
          </p:nvPr>
        </p:nvSpPr>
        <p:spPr>
          <a:xfrm>
            <a:off x="6096000" y="1825625"/>
            <a:ext cx="5257800" cy="1968609"/>
          </a:xfrm>
          <a:ln w="19050">
            <a:solidFill>
              <a:schemeClr val="accent1"/>
            </a:solidFill>
          </a:ln>
        </p:spPr>
        <p:txBody>
          <a:bodyPr/>
          <a:lstStyle/>
          <a:p>
            <a:pPr marL="0" indent="0">
              <a:buNone/>
            </a:pPr>
            <a:r>
              <a:rPr lang="nl-NL" sz="2400" b="1" dirty="0">
                <a:solidFill>
                  <a:schemeClr val="accent6"/>
                </a:solidFill>
              </a:rPr>
              <a:t>Intern:</a:t>
            </a:r>
          </a:p>
          <a:p>
            <a:pPr marL="0" indent="0">
              <a:buNone/>
            </a:pPr>
            <a:r>
              <a:rPr lang="nl-NL" sz="2000" dirty="0"/>
              <a:t>IT-/technisch manager in nauwe samenwerking met IT-leverancier/partner (overleg over wensen en ‘prijskaartje’)</a:t>
            </a:r>
          </a:p>
        </p:txBody>
      </p:sp>
      <p:pic>
        <p:nvPicPr>
          <p:cNvPr id="5" name="Afbeelding 4">
            <a:extLst>
              <a:ext uri="{FF2B5EF4-FFF2-40B4-BE49-F238E27FC236}">
                <a16:creationId xmlns:a16="http://schemas.microsoft.com/office/drawing/2014/main" id="{98FA3FA3-FA18-81EF-E4FB-2291714B4967}"/>
              </a:ext>
            </a:extLst>
          </p:cNvPr>
          <p:cNvPicPr>
            <a:picLocks noChangeAspect="1"/>
          </p:cNvPicPr>
          <p:nvPr/>
        </p:nvPicPr>
        <p:blipFill>
          <a:blip r:embed="rId2"/>
          <a:stretch>
            <a:fillRect/>
          </a:stretch>
        </p:blipFill>
        <p:spPr>
          <a:xfrm>
            <a:off x="536029" y="196817"/>
            <a:ext cx="1624308" cy="1528195"/>
          </a:xfrm>
          <a:prstGeom prst="rect">
            <a:avLst/>
          </a:prstGeom>
        </p:spPr>
      </p:pic>
      <p:sp>
        <p:nvSpPr>
          <p:cNvPr id="6" name="Titel 1">
            <a:extLst>
              <a:ext uri="{FF2B5EF4-FFF2-40B4-BE49-F238E27FC236}">
                <a16:creationId xmlns:a16="http://schemas.microsoft.com/office/drawing/2014/main" id="{EF029E6F-372B-CD3A-02CF-9067BDEE4DAB}"/>
              </a:ext>
            </a:extLst>
          </p:cNvPr>
          <p:cNvSpPr>
            <a:spLocks noGrp="1"/>
          </p:cNvSpPr>
          <p:nvPr>
            <p:ph type="title"/>
          </p:nvPr>
        </p:nvSpPr>
        <p:spPr>
          <a:xfrm>
            <a:off x="2264978" y="458687"/>
            <a:ext cx="9301655" cy="1004454"/>
          </a:xfrm>
        </p:spPr>
        <p:txBody>
          <a:bodyPr>
            <a:normAutofit/>
          </a:bodyPr>
          <a:lstStyle/>
          <a:p>
            <a:r>
              <a:rPr lang="nl-NL" sz="3600" dirty="0"/>
              <a:t>Hoe taken beleggen? Wie doet wat?</a:t>
            </a:r>
          </a:p>
        </p:txBody>
      </p:sp>
      <p:sp>
        <p:nvSpPr>
          <p:cNvPr id="7" name="Tijdelijke aanduiding voor inhoud 3">
            <a:extLst>
              <a:ext uri="{FF2B5EF4-FFF2-40B4-BE49-F238E27FC236}">
                <a16:creationId xmlns:a16="http://schemas.microsoft.com/office/drawing/2014/main" id="{FE3F7189-AB45-3CD8-88F9-250A9806D2E5}"/>
              </a:ext>
            </a:extLst>
          </p:cNvPr>
          <p:cNvSpPr txBox="1">
            <a:spLocks/>
          </p:cNvSpPr>
          <p:nvPr/>
        </p:nvSpPr>
        <p:spPr>
          <a:xfrm>
            <a:off x="6096000" y="4208354"/>
            <a:ext cx="5257800" cy="1968609"/>
          </a:xfrm>
          <a:prstGeom prst="rect">
            <a:avLst/>
          </a:prstGeom>
          <a:ln w="19050">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solidFill>
                  <a:schemeClr val="accent6"/>
                </a:solidFill>
              </a:rPr>
              <a:t>Extern:</a:t>
            </a:r>
          </a:p>
          <a:p>
            <a:pPr marL="0" indent="0">
              <a:buNone/>
            </a:pPr>
            <a:r>
              <a:rPr lang="nl-NL" sz="2000" dirty="0"/>
              <a:t>IT-leverancier in nauwe samenwerking met IT /technisch manager (overleg over wensen en ‘prijskaartje’)</a:t>
            </a:r>
          </a:p>
          <a:p>
            <a:pPr marL="0" indent="0">
              <a:buFont typeface="Arial" panose="020B0604020202020204" pitchFamily="34" charset="0"/>
              <a:buNone/>
            </a:pPr>
            <a:endParaRPr lang="nl-NL" sz="2400" b="1" dirty="0">
              <a:solidFill>
                <a:schemeClr val="accent6"/>
              </a:solidFill>
            </a:endParaRPr>
          </a:p>
        </p:txBody>
      </p:sp>
      <p:sp>
        <p:nvSpPr>
          <p:cNvPr id="8" name="Rechthoek 7">
            <a:extLst>
              <a:ext uri="{FF2B5EF4-FFF2-40B4-BE49-F238E27FC236}">
                <a16:creationId xmlns:a16="http://schemas.microsoft.com/office/drawing/2014/main" id="{A1C1863D-7348-B1AE-51B4-BC7CDD783691}"/>
              </a:ext>
            </a:extLst>
          </p:cNvPr>
          <p:cNvSpPr/>
          <p:nvPr/>
        </p:nvSpPr>
        <p:spPr>
          <a:xfrm>
            <a:off x="10123821" y="327353"/>
            <a:ext cx="1229979" cy="1267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0" dirty="0"/>
              <a:t>4</a:t>
            </a:r>
          </a:p>
        </p:txBody>
      </p:sp>
      <p:cxnSp>
        <p:nvCxnSpPr>
          <p:cNvPr id="14" name="Rechte verbindingslijn met pijl 13">
            <a:extLst>
              <a:ext uri="{FF2B5EF4-FFF2-40B4-BE49-F238E27FC236}">
                <a16:creationId xmlns:a16="http://schemas.microsoft.com/office/drawing/2014/main" id="{5338D75B-8332-5537-728B-8202848C8B7A}"/>
              </a:ext>
            </a:extLst>
          </p:cNvPr>
          <p:cNvCxnSpPr>
            <a:stCxn id="3" idx="3"/>
            <a:endCxn id="4" idx="1"/>
          </p:cNvCxnSpPr>
          <p:nvPr/>
        </p:nvCxnSpPr>
        <p:spPr>
          <a:xfrm flipV="1">
            <a:off x="5444359" y="2809930"/>
            <a:ext cx="651641" cy="119136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AC135839-9570-F810-4A4E-6465E44D4B20}"/>
              </a:ext>
            </a:extLst>
          </p:cNvPr>
          <p:cNvCxnSpPr>
            <a:stCxn id="3" idx="3"/>
            <a:endCxn id="7" idx="1"/>
          </p:cNvCxnSpPr>
          <p:nvPr/>
        </p:nvCxnSpPr>
        <p:spPr>
          <a:xfrm>
            <a:off x="5444359" y="4001294"/>
            <a:ext cx="651641" cy="119136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CE7D6437-F75F-CD8F-46B0-AEE3D57E6229}"/>
              </a:ext>
            </a:extLst>
          </p:cNvPr>
          <p:cNvCxnSpPr>
            <a:stCxn id="4" idx="2"/>
            <a:endCxn id="7" idx="0"/>
          </p:cNvCxnSpPr>
          <p:nvPr/>
        </p:nvCxnSpPr>
        <p:spPr>
          <a:xfrm>
            <a:off x="8724900" y="3794234"/>
            <a:ext cx="0" cy="414120"/>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209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326EA89-FC84-3DA2-3D37-284C23BEC3FF}"/>
              </a:ext>
            </a:extLst>
          </p:cNvPr>
          <p:cNvSpPr>
            <a:spLocks noGrp="1"/>
          </p:cNvSpPr>
          <p:nvPr>
            <p:ph sz="half" idx="1"/>
          </p:nvPr>
        </p:nvSpPr>
        <p:spPr>
          <a:xfrm>
            <a:off x="838200" y="1825625"/>
            <a:ext cx="4606159" cy="4351338"/>
          </a:xfrm>
          <a:ln w="19050">
            <a:solidFill>
              <a:schemeClr val="accent1"/>
            </a:solidFill>
          </a:ln>
        </p:spPr>
        <p:txBody>
          <a:bodyPr>
            <a:normAutofit/>
          </a:bodyPr>
          <a:lstStyle/>
          <a:p>
            <a:pPr marL="0" indent="0">
              <a:buNone/>
            </a:pPr>
            <a:r>
              <a:rPr lang="nl-NL" sz="2400" b="1" dirty="0">
                <a:solidFill>
                  <a:schemeClr val="accent6"/>
                </a:solidFill>
              </a:rPr>
              <a:t>Cluster van taken:</a:t>
            </a:r>
          </a:p>
          <a:p>
            <a:pPr marL="0" indent="0">
              <a:buNone/>
            </a:pPr>
            <a:r>
              <a:rPr lang="nl-NL" sz="2000" b="1" dirty="0"/>
              <a:t>Detectie</a:t>
            </a:r>
            <a:r>
              <a:rPr lang="nl-NL" sz="2000" dirty="0"/>
              <a:t> van cyberdreigingen:</a:t>
            </a:r>
          </a:p>
          <a:p>
            <a:r>
              <a:rPr lang="nl-NL" sz="2000" dirty="0"/>
              <a:t>verzamelen log-informatie</a:t>
            </a:r>
          </a:p>
          <a:p>
            <a:r>
              <a:rPr lang="nl-NL" sz="2000" dirty="0"/>
              <a:t>laten uitvoeren pen-testen (op kwetsbaarheden)</a:t>
            </a:r>
          </a:p>
          <a:p>
            <a:r>
              <a:rPr lang="nl-NL" sz="2000" dirty="0"/>
              <a:t>laten informeren over bekende en onbekende cyberdreigingen </a:t>
            </a:r>
          </a:p>
          <a:p>
            <a:pPr marL="0" indent="0">
              <a:buNone/>
            </a:pPr>
            <a:endParaRPr lang="nl-NL" sz="1800" i="1" dirty="0">
              <a:solidFill>
                <a:schemeClr val="accent1"/>
              </a:solidFill>
            </a:endParaRPr>
          </a:p>
          <a:p>
            <a:pPr marL="0" indent="0">
              <a:buNone/>
            </a:pPr>
            <a:r>
              <a:rPr lang="nl-NL" sz="1800" i="1" dirty="0">
                <a:solidFill>
                  <a:schemeClr val="accent1"/>
                </a:solidFill>
              </a:rPr>
              <a:t>Dit is voor veel mkb-bedrijven ‘ver van hun bed’. Het geldt wel voor bedrijven die op cybersecurity gebied ver gevorderd zijn (hogere volwassenheidsniveaus). </a:t>
            </a:r>
          </a:p>
        </p:txBody>
      </p:sp>
      <p:sp>
        <p:nvSpPr>
          <p:cNvPr id="4" name="Tijdelijke aanduiding voor inhoud 3">
            <a:extLst>
              <a:ext uri="{FF2B5EF4-FFF2-40B4-BE49-F238E27FC236}">
                <a16:creationId xmlns:a16="http://schemas.microsoft.com/office/drawing/2014/main" id="{0955F2AB-1394-0997-21CC-3152AC05C272}"/>
              </a:ext>
            </a:extLst>
          </p:cNvPr>
          <p:cNvSpPr>
            <a:spLocks noGrp="1"/>
          </p:cNvSpPr>
          <p:nvPr>
            <p:ph sz="half" idx="2"/>
          </p:nvPr>
        </p:nvSpPr>
        <p:spPr>
          <a:xfrm>
            <a:off x="6096000" y="1825625"/>
            <a:ext cx="5257800" cy="1968609"/>
          </a:xfrm>
          <a:ln w="19050">
            <a:solidFill>
              <a:schemeClr val="accent1"/>
            </a:solidFill>
          </a:ln>
        </p:spPr>
        <p:txBody>
          <a:bodyPr/>
          <a:lstStyle/>
          <a:p>
            <a:pPr marL="0" indent="0">
              <a:buNone/>
            </a:pPr>
            <a:r>
              <a:rPr lang="nl-NL" sz="2400" b="1" dirty="0">
                <a:solidFill>
                  <a:schemeClr val="accent6"/>
                </a:solidFill>
              </a:rPr>
              <a:t>Intern:</a:t>
            </a:r>
          </a:p>
          <a:p>
            <a:pPr marL="0" indent="0">
              <a:buNone/>
            </a:pPr>
            <a:r>
              <a:rPr lang="nl-NL" sz="2000" dirty="0"/>
              <a:t>Coördinator/contactpersoon voor IT-leverancier in nauwe samenwerking met IT-leverancier</a:t>
            </a:r>
          </a:p>
          <a:p>
            <a:pPr marL="0" indent="0">
              <a:buNone/>
            </a:pPr>
            <a:r>
              <a:rPr lang="nl-NL" sz="2000" i="1" dirty="0">
                <a:solidFill>
                  <a:schemeClr val="accent1"/>
                </a:solidFill>
              </a:rPr>
              <a:t>Rol voor office manager, inkoper, operationeel manager, IT-manager, hoofd techniek, etc. </a:t>
            </a:r>
          </a:p>
        </p:txBody>
      </p:sp>
      <p:pic>
        <p:nvPicPr>
          <p:cNvPr id="5" name="Afbeelding 4">
            <a:extLst>
              <a:ext uri="{FF2B5EF4-FFF2-40B4-BE49-F238E27FC236}">
                <a16:creationId xmlns:a16="http://schemas.microsoft.com/office/drawing/2014/main" id="{98FA3FA3-FA18-81EF-E4FB-2291714B4967}"/>
              </a:ext>
            </a:extLst>
          </p:cNvPr>
          <p:cNvPicPr>
            <a:picLocks noChangeAspect="1"/>
          </p:cNvPicPr>
          <p:nvPr/>
        </p:nvPicPr>
        <p:blipFill>
          <a:blip r:embed="rId2"/>
          <a:stretch>
            <a:fillRect/>
          </a:stretch>
        </p:blipFill>
        <p:spPr>
          <a:xfrm>
            <a:off x="536029" y="196817"/>
            <a:ext cx="1624308" cy="1528195"/>
          </a:xfrm>
          <a:prstGeom prst="rect">
            <a:avLst/>
          </a:prstGeom>
        </p:spPr>
      </p:pic>
      <p:sp>
        <p:nvSpPr>
          <p:cNvPr id="6" name="Titel 1">
            <a:extLst>
              <a:ext uri="{FF2B5EF4-FFF2-40B4-BE49-F238E27FC236}">
                <a16:creationId xmlns:a16="http://schemas.microsoft.com/office/drawing/2014/main" id="{EF029E6F-372B-CD3A-02CF-9067BDEE4DAB}"/>
              </a:ext>
            </a:extLst>
          </p:cNvPr>
          <p:cNvSpPr>
            <a:spLocks noGrp="1"/>
          </p:cNvSpPr>
          <p:nvPr>
            <p:ph type="title"/>
          </p:nvPr>
        </p:nvSpPr>
        <p:spPr>
          <a:xfrm>
            <a:off x="2264978" y="458687"/>
            <a:ext cx="9301655" cy="1004454"/>
          </a:xfrm>
        </p:spPr>
        <p:txBody>
          <a:bodyPr>
            <a:normAutofit/>
          </a:bodyPr>
          <a:lstStyle/>
          <a:p>
            <a:r>
              <a:rPr lang="nl-NL" sz="3600" dirty="0"/>
              <a:t>Hoe taken beleggen? Wie doet wat?</a:t>
            </a:r>
          </a:p>
        </p:txBody>
      </p:sp>
      <p:sp>
        <p:nvSpPr>
          <p:cNvPr id="7" name="Tijdelijke aanduiding voor inhoud 3">
            <a:extLst>
              <a:ext uri="{FF2B5EF4-FFF2-40B4-BE49-F238E27FC236}">
                <a16:creationId xmlns:a16="http://schemas.microsoft.com/office/drawing/2014/main" id="{FE3F7189-AB45-3CD8-88F9-250A9806D2E5}"/>
              </a:ext>
            </a:extLst>
          </p:cNvPr>
          <p:cNvSpPr txBox="1">
            <a:spLocks/>
          </p:cNvSpPr>
          <p:nvPr/>
        </p:nvSpPr>
        <p:spPr>
          <a:xfrm>
            <a:off x="6096000" y="4208354"/>
            <a:ext cx="5257800" cy="1968609"/>
          </a:xfrm>
          <a:prstGeom prst="rect">
            <a:avLst/>
          </a:prstGeom>
          <a:ln w="19050">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solidFill>
                  <a:schemeClr val="accent6"/>
                </a:solidFill>
              </a:rPr>
              <a:t>Extern:</a:t>
            </a:r>
          </a:p>
          <a:p>
            <a:pPr marL="0" indent="0">
              <a:buFont typeface="Arial" panose="020B0604020202020204" pitchFamily="34" charset="0"/>
              <a:buNone/>
            </a:pPr>
            <a:r>
              <a:rPr lang="nl-NL" sz="2000" dirty="0"/>
              <a:t>IT-leverancier</a:t>
            </a:r>
          </a:p>
          <a:p>
            <a:pPr marL="0" indent="0">
              <a:buFont typeface="Arial" panose="020B0604020202020204" pitchFamily="34" charset="0"/>
              <a:buNone/>
            </a:pPr>
            <a:r>
              <a:rPr lang="nl-NL" sz="2000" dirty="0"/>
              <a:t>Cybersecurity expert onafhankelijk van IT-leverancier voor pen-testen </a:t>
            </a:r>
          </a:p>
        </p:txBody>
      </p:sp>
      <p:sp>
        <p:nvSpPr>
          <p:cNvPr id="8" name="Rechthoek 7">
            <a:extLst>
              <a:ext uri="{FF2B5EF4-FFF2-40B4-BE49-F238E27FC236}">
                <a16:creationId xmlns:a16="http://schemas.microsoft.com/office/drawing/2014/main" id="{A1C1863D-7348-B1AE-51B4-BC7CDD783691}"/>
              </a:ext>
            </a:extLst>
          </p:cNvPr>
          <p:cNvSpPr/>
          <p:nvPr/>
        </p:nvSpPr>
        <p:spPr>
          <a:xfrm>
            <a:off x="10145855" y="327353"/>
            <a:ext cx="1229979" cy="1267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0" dirty="0"/>
              <a:t>5</a:t>
            </a:r>
          </a:p>
        </p:txBody>
      </p:sp>
      <p:cxnSp>
        <p:nvCxnSpPr>
          <p:cNvPr id="14" name="Rechte verbindingslijn met pijl 13">
            <a:extLst>
              <a:ext uri="{FF2B5EF4-FFF2-40B4-BE49-F238E27FC236}">
                <a16:creationId xmlns:a16="http://schemas.microsoft.com/office/drawing/2014/main" id="{5338D75B-8332-5537-728B-8202848C8B7A}"/>
              </a:ext>
            </a:extLst>
          </p:cNvPr>
          <p:cNvCxnSpPr>
            <a:stCxn id="3" idx="3"/>
            <a:endCxn id="4" idx="1"/>
          </p:cNvCxnSpPr>
          <p:nvPr/>
        </p:nvCxnSpPr>
        <p:spPr>
          <a:xfrm flipV="1">
            <a:off x="5444359" y="2809930"/>
            <a:ext cx="651641" cy="119136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AC135839-9570-F810-4A4E-6465E44D4B20}"/>
              </a:ext>
            </a:extLst>
          </p:cNvPr>
          <p:cNvCxnSpPr>
            <a:stCxn id="3" idx="3"/>
            <a:endCxn id="7" idx="1"/>
          </p:cNvCxnSpPr>
          <p:nvPr/>
        </p:nvCxnSpPr>
        <p:spPr>
          <a:xfrm>
            <a:off x="5444359" y="4001294"/>
            <a:ext cx="651641" cy="119136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CE7D6437-F75F-CD8F-46B0-AEE3D57E6229}"/>
              </a:ext>
            </a:extLst>
          </p:cNvPr>
          <p:cNvCxnSpPr>
            <a:stCxn id="4" idx="2"/>
            <a:endCxn id="7" idx="0"/>
          </p:cNvCxnSpPr>
          <p:nvPr/>
        </p:nvCxnSpPr>
        <p:spPr>
          <a:xfrm>
            <a:off x="8724900" y="3794234"/>
            <a:ext cx="0" cy="414120"/>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3516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326EA89-FC84-3DA2-3D37-284C23BEC3FF}"/>
              </a:ext>
            </a:extLst>
          </p:cNvPr>
          <p:cNvSpPr>
            <a:spLocks noGrp="1"/>
          </p:cNvSpPr>
          <p:nvPr>
            <p:ph sz="half" idx="1"/>
          </p:nvPr>
        </p:nvSpPr>
        <p:spPr>
          <a:xfrm>
            <a:off x="838200" y="1825625"/>
            <a:ext cx="4804508" cy="4351338"/>
          </a:xfrm>
          <a:ln w="19050">
            <a:solidFill>
              <a:schemeClr val="accent1"/>
            </a:solidFill>
          </a:ln>
        </p:spPr>
        <p:txBody>
          <a:bodyPr>
            <a:normAutofit fontScale="92500" lnSpcReduction="10000"/>
          </a:bodyPr>
          <a:lstStyle/>
          <a:p>
            <a:pPr marL="0" indent="0">
              <a:buNone/>
            </a:pPr>
            <a:r>
              <a:rPr lang="nl-NL" sz="2400" b="1" dirty="0">
                <a:solidFill>
                  <a:schemeClr val="accent6"/>
                </a:solidFill>
              </a:rPr>
              <a:t>Cluster van taken:</a:t>
            </a:r>
          </a:p>
          <a:p>
            <a:pPr>
              <a:lnSpc>
                <a:spcPct val="100000"/>
              </a:lnSpc>
            </a:pPr>
            <a:r>
              <a:rPr lang="nl-NL" sz="2200" dirty="0"/>
              <a:t>toegangspassen voor medewerkers en bezoekers</a:t>
            </a:r>
          </a:p>
          <a:p>
            <a:pPr>
              <a:lnSpc>
                <a:spcPct val="100000"/>
              </a:lnSpc>
            </a:pPr>
            <a:r>
              <a:rPr lang="nl-NL" sz="2200" dirty="0"/>
              <a:t>autorisatie toegang medewerkers tot systemen</a:t>
            </a:r>
          </a:p>
          <a:p>
            <a:pPr>
              <a:lnSpc>
                <a:spcPct val="100000"/>
              </a:lnSpc>
            </a:pPr>
            <a:r>
              <a:rPr lang="nl-NL" sz="2200" dirty="0"/>
              <a:t>wachtwoord beleid</a:t>
            </a:r>
          </a:p>
          <a:p>
            <a:pPr>
              <a:lnSpc>
                <a:spcPct val="100000"/>
              </a:lnSpc>
            </a:pPr>
            <a:r>
              <a:rPr lang="nl-NL" sz="2200" dirty="0"/>
              <a:t>tweefactor-identificatie</a:t>
            </a:r>
          </a:p>
          <a:p>
            <a:pPr>
              <a:lnSpc>
                <a:spcPct val="100000"/>
              </a:lnSpc>
            </a:pPr>
            <a:r>
              <a:rPr lang="nl-NL" sz="2200" dirty="0"/>
              <a:t>inloggen vanaf externe locatie (thuiswerken) </a:t>
            </a:r>
          </a:p>
          <a:p>
            <a:pPr>
              <a:lnSpc>
                <a:spcPct val="100000"/>
              </a:lnSpc>
            </a:pPr>
            <a:r>
              <a:rPr lang="nl-NL" sz="2200" dirty="0"/>
              <a:t>processen bij indiensttreding / uitdiensttreding</a:t>
            </a:r>
          </a:p>
          <a:p>
            <a:pPr>
              <a:lnSpc>
                <a:spcPct val="100000"/>
              </a:lnSpc>
            </a:pPr>
            <a:r>
              <a:rPr lang="nl-NL" sz="2200" dirty="0"/>
              <a:t>processen flex-/inhuurkrachten/derden</a:t>
            </a:r>
          </a:p>
          <a:p>
            <a:pPr marL="0" indent="0">
              <a:buNone/>
            </a:pPr>
            <a:endParaRPr lang="nl-NL" sz="2400" b="1" dirty="0">
              <a:solidFill>
                <a:schemeClr val="accent6"/>
              </a:solidFill>
            </a:endParaRPr>
          </a:p>
        </p:txBody>
      </p:sp>
      <p:sp>
        <p:nvSpPr>
          <p:cNvPr id="4" name="Tijdelijke aanduiding voor inhoud 3">
            <a:extLst>
              <a:ext uri="{FF2B5EF4-FFF2-40B4-BE49-F238E27FC236}">
                <a16:creationId xmlns:a16="http://schemas.microsoft.com/office/drawing/2014/main" id="{0955F2AB-1394-0997-21CC-3152AC05C272}"/>
              </a:ext>
            </a:extLst>
          </p:cNvPr>
          <p:cNvSpPr>
            <a:spLocks noGrp="1"/>
          </p:cNvSpPr>
          <p:nvPr>
            <p:ph sz="half" idx="2"/>
          </p:nvPr>
        </p:nvSpPr>
        <p:spPr>
          <a:xfrm>
            <a:off x="6416430" y="1825625"/>
            <a:ext cx="4937369" cy="2089883"/>
          </a:xfrm>
          <a:ln w="19050">
            <a:solidFill>
              <a:schemeClr val="accent1"/>
            </a:solidFill>
          </a:ln>
        </p:spPr>
        <p:txBody>
          <a:bodyPr>
            <a:normAutofit fontScale="92500" lnSpcReduction="10000"/>
          </a:bodyPr>
          <a:lstStyle/>
          <a:p>
            <a:pPr marL="0" indent="0">
              <a:buNone/>
            </a:pPr>
            <a:r>
              <a:rPr lang="nl-NL" sz="2400" b="1" dirty="0">
                <a:solidFill>
                  <a:schemeClr val="accent6"/>
                </a:solidFill>
              </a:rPr>
              <a:t>Intern:</a:t>
            </a:r>
          </a:p>
          <a:p>
            <a:pPr marL="0" indent="0">
              <a:buNone/>
            </a:pPr>
            <a:r>
              <a:rPr lang="nl-NL" sz="2200" dirty="0"/>
              <a:t>Office manager</a:t>
            </a:r>
          </a:p>
          <a:p>
            <a:pPr marL="0" indent="0">
              <a:buNone/>
            </a:pPr>
            <a:r>
              <a:rPr lang="nl-NL" sz="2200" dirty="0"/>
              <a:t>IT-manager </a:t>
            </a:r>
          </a:p>
          <a:p>
            <a:pPr marL="0" indent="0">
              <a:buNone/>
            </a:pPr>
            <a:r>
              <a:rPr lang="nl-NL" sz="2200" dirty="0"/>
              <a:t>HR-manager (medewerkers)/ inkoopmanager (externen)</a:t>
            </a:r>
          </a:p>
          <a:p>
            <a:pPr marL="0" indent="0">
              <a:buNone/>
            </a:pPr>
            <a:r>
              <a:rPr lang="nl-NL" sz="2200" dirty="0"/>
              <a:t>Lijnmanagers/ teamleiders</a:t>
            </a:r>
          </a:p>
          <a:p>
            <a:pPr marL="0" indent="0">
              <a:buNone/>
            </a:pPr>
            <a:endParaRPr lang="nl-NL" sz="2200" dirty="0"/>
          </a:p>
        </p:txBody>
      </p:sp>
      <p:pic>
        <p:nvPicPr>
          <p:cNvPr id="5" name="Afbeelding 4">
            <a:extLst>
              <a:ext uri="{FF2B5EF4-FFF2-40B4-BE49-F238E27FC236}">
                <a16:creationId xmlns:a16="http://schemas.microsoft.com/office/drawing/2014/main" id="{98FA3FA3-FA18-81EF-E4FB-2291714B4967}"/>
              </a:ext>
            </a:extLst>
          </p:cNvPr>
          <p:cNvPicPr>
            <a:picLocks noChangeAspect="1"/>
          </p:cNvPicPr>
          <p:nvPr/>
        </p:nvPicPr>
        <p:blipFill>
          <a:blip r:embed="rId3"/>
          <a:stretch>
            <a:fillRect/>
          </a:stretch>
        </p:blipFill>
        <p:spPr>
          <a:xfrm>
            <a:off x="536029" y="196817"/>
            <a:ext cx="1624308" cy="1528195"/>
          </a:xfrm>
          <a:prstGeom prst="rect">
            <a:avLst/>
          </a:prstGeom>
        </p:spPr>
      </p:pic>
      <p:sp>
        <p:nvSpPr>
          <p:cNvPr id="6" name="Titel 1">
            <a:extLst>
              <a:ext uri="{FF2B5EF4-FFF2-40B4-BE49-F238E27FC236}">
                <a16:creationId xmlns:a16="http://schemas.microsoft.com/office/drawing/2014/main" id="{EF029E6F-372B-CD3A-02CF-9067BDEE4DAB}"/>
              </a:ext>
            </a:extLst>
          </p:cNvPr>
          <p:cNvSpPr>
            <a:spLocks noGrp="1"/>
          </p:cNvSpPr>
          <p:nvPr>
            <p:ph type="title"/>
          </p:nvPr>
        </p:nvSpPr>
        <p:spPr>
          <a:xfrm>
            <a:off x="2264978" y="458687"/>
            <a:ext cx="9301655" cy="1004454"/>
          </a:xfrm>
        </p:spPr>
        <p:txBody>
          <a:bodyPr>
            <a:normAutofit/>
          </a:bodyPr>
          <a:lstStyle/>
          <a:p>
            <a:r>
              <a:rPr lang="nl-NL" sz="3600" dirty="0"/>
              <a:t>Hoe taken beleggen? Wie doet wat?</a:t>
            </a:r>
          </a:p>
        </p:txBody>
      </p:sp>
      <p:sp>
        <p:nvSpPr>
          <p:cNvPr id="7" name="Tijdelijke aanduiding voor inhoud 3">
            <a:extLst>
              <a:ext uri="{FF2B5EF4-FFF2-40B4-BE49-F238E27FC236}">
                <a16:creationId xmlns:a16="http://schemas.microsoft.com/office/drawing/2014/main" id="{FE3F7189-AB45-3CD8-88F9-250A9806D2E5}"/>
              </a:ext>
            </a:extLst>
          </p:cNvPr>
          <p:cNvSpPr txBox="1">
            <a:spLocks/>
          </p:cNvSpPr>
          <p:nvPr/>
        </p:nvSpPr>
        <p:spPr>
          <a:xfrm>
            <a:off x="6416430" y="4277992"/>
            <a:ext cx="4937370" cy="1898971"/>
          </a:xfrm>
          <a:prstGeom prst="rect">
            <a:avLst/>
          </a:prstGeom>
          <a:ln w="19050">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solidFill>
                  <a:schemeClr val="accent6"/>
                </a:solidFill>
              </a:rPr>
              <a:t>Extern:</a:t>
            </a:r>
          </a:p>
          <a:p>
            <a:pPr marL="0" indent="0">
              <a:buFont typeface="Arial" panose="020B0604020202020204" pitchFamily="34" charset="0"/>
              <a:buNone/>
            </a:pPr>
            <a:r>
              <a:rPr lang="nl-NL" sz="2000" dirty="0"/>
              <a:t>IT-leverancier</a:t>
            </a:r>
          </a:p>
          <a:p>
            <a:pPr marL="0" indent="0">
              <a:buFont typeface="Arial" panose="020B0604020202020204" pitchFamily="34" charset="0"/>
              <a:buNone/>
            </a:pPr>
            <a:r>
              <a:rPr lang="nl-NL" sz="2000" dirty="0"/>
              <a:t>Cyberweerbaarheidscentrum, branchevereniging</a:t>
            </a:r>
          </a:p>
          <a:p>
            <a:pPr marL="0" indent="0">
              <a:buFont typeface="Arial" panose="020B0604020202020204" pitchFamily="34" charset="0"/>
              <a:buNone/>
            </a:pPr>
            <a:r>
              <a:rPr lang="nl-NL" sz="2000" dirty="0"/>
              <a:t>Adviseurs (beleid, procedures, processen)</a:t>
            </a:r>
          </a:p>
          <a:p>
            <a:pPr marL="0" indent="0">
              <a:buFont typeface="Arial" panose="020B0604020202020204" pitchFamily="34" charset="0"/>
              <a:buNone/>
            </a:pPr>
            <a:endParaRPr lang="nl-NL" sz="2000" dirty="0"/>
          </a:p>
        </p:txBody>
      </p:sp>
      <p:sp>
        <p:nvSpPr>
          <p:cNvPr id="8" name="Rechthoek 7">
            <a:extLst>
              <a:ext uri="{FF2B5EF4-FFF2-40B4-BE49-F238E27FC236}">
                <a16:creationId xmlns:a16="http://schemas.microsoft.com/office/drawing/2014/main" id="{A1C1863D-7348-B1AE-51B4-BC7CDD783691}"/>
              </a:ext>
            </a:extLst>
          </p:cNvPr>
          <p:cNvSpPr/>
          <p:nvPr/>
        </p:nvSpPr>
        <p:spPr>
          <a:xfrm>
            <a:off x="10123821" y="327353"/>
            <a:ext cx="1229979" cy="1267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0" dirty="0"/>
              <a:t>6</a:t>
            </a:r>
          </a:p>
        </p:txBody>
      </p:sp>
      <p:cxnSp>
        <p:nvCxnSpPr>
          <p:cNvPr id="14" name="Rechte verbindingslijn met pijl 13">
            <a:extLst>
              <a:ext uri="{FF2B5EF4-FFF2-40B4-BE49-F238E27FC236}">
                <a16:creationId xmlns:a16="http://schemas.microsoft.com/office/drawing/2014/main" id="{5338D75B-8332-5537-728B-8202848C8B7A}"/>
              </a:ext>
            </a:extLst>
          </p:cNvPr>
          <p:cNvCxnSpPr>
            <a:cxnSpLocks/>
            <a:stCxn id="3" idx="3"/>
            <a:endCxn id="4" idx="1"/>
          </p:cNvCxnSpPr>
          <p:nvPr/>
        </p:nvCxnSpPr>
        <p:spPr>
          <a:xfrm flipV="1">
            <a:off x="5642708" y="2870567"/>
            <a:ext cx="773722" cy="113072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AC135839-9570-F810-4A4E-6465E44D4B20}"/>
              </a:ext>
            </a:extLst>
          </p:cNvPr>
          <p:cNvCxnSpPr>
            <a:cxnSpLocks/>
            <a:stCxn id="3" idx="3"/>
            <a:endCxn id="7" idx="1"/>
          </p:cNvCxnSpPr>
          <p:nvPr/>
        </p:nvCxnSpPr>
        <p:spPr>
          <a:xfrm>
            <a:off x="5642708" y="4001294"/>
            <a:ext cx="773722" cy="122618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CE7D6437-F75F-CD8F-46B0-AEE3D57E6229}"/>
              </a:ext>
            </a:extLst>
          </p:cNvPr>
          <p:cNvCxnSpPr>
            <a:cxnSpLocks/>
            <a:stCxn id="4" idx="2"/>
            <a:endCxn id="7" idx="0"/>
          </p:cNvCxnSpPr>
          <p:nvPr/>
        </p:nvCxnSpPr>
        <p:spPr>
          <a:xfrm>
            <a:off x="8885115" y="3915508"/>
            <a:ext cx="0" cy="362484"/>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6201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326EA89-FC84-3DA2-3D37-284C23BEC3FF}"/>
              </a:ext>
            </a:extLst>
          </p:cNvPr>
          <p:cNvSpPr>
            <a:spLocks noGrp="1"/>
          </p:cNvSpPr>
          <p:nvPr>
            <p:ph sz="half" idx="1"/>
          </p:nvPr>
        </p:nvSpPr>
        <p:spPr>
          <a:xfrm>
            <a:off x="838200" y="1825625"/>
            <a:ext cx="4606159" cy="4351338"/>
          </a:xfrm>
          <a:ln w="19050">
            <a:solidFill>
              <a:schemeClr val="accent1"/>
            </a:solidFill>
          </a:ln>
        </p:spPr>
        <p:txBody>
          <a:bodyPr>
            <a:normAutofit/>
          </a:bodyPr>
          <a:lstStyle/>
          <a:p>
            <a:pPr marL="0" indent="0">
              <a:buNone/>
            </a:pPr>
            <a:r>
              <a:rPr lang="nl-NL" sz="2400" b="1" dirty="0">
                <a:solidFill>
                  <a:schemeClr val="accent6"/>
                </a:solidFill>
              </a:rPr>
              <a:t>Cluster van taken:</a:t>
            </a:r>
          </a:p>
          <a:p>
            <a:r>
              <a:rPr lang="nl-NL" sz="2000" dirty="0"/>
              <a:t>uitzoeken juridische verplichtingen op gebied van data, privacy, informatiebeveiliging</a:t>
            </a:r>
          </a:p>
          <a:p>
            <a:r>
              <a:rPr lang="nl-NL" sz="2000" dirty="0"/>
              <a:t>nagaan ‘cyber voorwaarden’ in contracten met leveranciers, klanten, medewerkers en verzekeraar(s)</a:t>
            </a:r>
          </a:p>
          <a:p>
            <a:r>
              <a:rPr lang="nl-NL" sz="2000" dirty="0"/>
              <a:t>nalopen AVG checklist en AVG vereisten</a:t>
            </a:r>
          </a:p>
          <a:p>
            <a:r>
              <a:rPr lang="nl-NL" sz="2000" dirty="0"/>
              <a:t>in kaart brengen van sancties bij overtredingen</a:t>
            </a:r>
          </a:p>
          <a:p>
            <a:r>
              <a:rPr lang="nl-NL" sz="2000" dirty="0"/>
              <a:t>extra beveiligen en beveiligd houden geheime bedrijfsinformatie</a:t>
            </a:r>
          </a:p>
          <a:p>
            <a:endParaRPr lang="nl-NL" sz="2000" dirty="0"/>
          </a:p>
        </p:txBody>
      </p:sp>
      <p:sp>
        <p:nvSpPr>
          <p:cNvPr id="4" name="Tijdelijke aanduiding voor inhoud 3">
            <a:extLst>
              <a:ext uri="{FF2B5EF4-FFF2-40B4-BE49-F238E27FC236}">
                <a16:creationId xmlns:a16="http://schemas.microsoft.com/office/drawing/2014/main" id="{0955F2AB-1394-0997-21CC-3152AC05C272}"/>
              </a:ext>
            </a:extLst>
          </p:cNvPr>
          <p:cNvSpPr>
            <a:spLocks noGrp="1"/>
          </p:cNvSpPr>
          <p:nvPr>
            <p:ph sz="half" idx="2"/>
          </p:nvPr>
        </p:nvSpPr>
        <p:spPr>
          <a:xfrm>
            <a:off x="6096000" y="1825625"/>
            <a:ext cx="5257800" cy="1968609"/>
          </a:xfrm>
          <a:ln w="19050">
            <a:solidFill>
              <a:schemeClr val="accent1"/>
            </a:solidFill>
          </a:ln>
        </p:spPr>
        <p:txBody>
          <a:bodyPr/>
          <a:lstStyle/>
          <a:p>
            <a:pPr marL="0" indent="0">
              <a:buNone/>
            </a:pPr>
            <a:r>
              <a:rPr lang="nl-NL" sz="2400" b="1" dirty="0">
                <a:solidFill>
                  <a:schemeClr val="accent6"/>
                </a:solidFill>
              </a:rPr>
              <a:t>Intern: </a:t>
            </a:r>
          </a:p>
          <a:p>
            <a:pPr marL="0" indent="0">
              <a:buNone/>
            </a:pPr>
            <a:r>
              <a:rPr lang="nl-NL" sz="2000" dirty="0"/>
              <a:t>Juridisch medewerker</a:t>
            </a:r>
          </a:p>
          <a:p>
            <a:pPr marL="0" indent="0">
              <a:buNone/>
            </a:pPr>
            <a:r>
              <a:rPr lang="nl-NL" sz="2000" dirty="0"/>
              <a:t>Inkoopmanager / Relatie-/contractmanager</a:t>
            </a:r>
          </a:p>
          <a:p>
            <a:pPr marL="0" indent="0">
              <a:buNone/>
            </a:pPr>
            <a:r>
              <a:rPr lang="nl-NL" sz="2000" dirty="0"/>
              <a:t>Ondernemer/ eigenaar/ directeur</a:t>
            </a:r>
          </a:p>
        </p:txBody>
      </p:sp>
      <p:pic>
        <p:nvPicPr>
          <p:cNvPr id="5" name="Afbeelding 4">
            <a:extLst>
              <a:ext uri="{FF2B5EF4-FFF2-40B4-BE49-F238E27FC236}">
                <a16:creationId xmlns:a16="http://schemas.microsoft.com/office/drawing/2014/main" id="{98FA3FA3-FA18-81EF-E4FB-2291714B4967}"/>
              </a:ext>
            </a:extLst>
          </p:cNvPr>
          <p:cNvPicPr>
            <a:picLocks noChangeAspect="1"/>
          </p:cNvPicPr>
          <p:nvPr/>
        </p:nvPicPr>
        <p:blipFill>
          <a:blip r:embed="rId2"/>
          <a:stretch>
            <a:fillRect/>
          </a:stretch>
        </p:blipFill>
        <p:spPr>
          <a:xfrm>
            <a:off x="536029" y="196817"/>
            <a:ext cx="1624308" cy="1528195"/>
          </a:xfrm>
          <a:prstGeom prst="rect">
            <a:avLst/>
          </a:prstGeom>
        </p:spPr>
      </p:pic>
      <p:sp>
        <p:nvSpPr>
          <p:cNvPr id="6" name="Titel 1">
            <a:extLst>
              <a:ext uri="{FF2B5EF4-FFF2-40B4-BE49-F238E27FC236}">
                <a16:creationId xmlns:a16="http://schemas.microsoft.com/office/drawing/2014/main" id="{EF029E6F-372B-CD3A-02CF-9067BDEE4DAB}"/>
              </a:ext>
            </a:extLst>
          </p:cNvPr>
          <p:cNvSpPr>
            <a:spLocks noGrp="1"/>
          </p:cNvSpPr>
          <p:nvPr>
            <p:ph type="title"/>
          </p:nvPr>
        </p:nvSpPr>
        <p:spPr>
          <a:xfrm>
            <a:off x="2264978" y="458687"/>
            <a:ext cx="9301655" cy="1004454"/>
          </a:xfrm>
        </p:spPr>
        <p:txBody>
          <a:bodyPr>
            <a:normAutofit/>
          </a:bodyPr>
          <a:lstStyle/>
          <a:p>
            <a:r>
              <a:rPr lang="nl-NL" sz="3600" dirty="0"/>
              <a:t>Hoe taken beleggen? Wie doet wat?</a:t>
            </a:r>
          </a:p>
        </p:txBody>
      </p:sp>
      <p:sp>
        <p:nvSpPr>
          <p:cNvPr id="7" name="Tijdelijke aanduiding voor inhoud 3">
            <a:extLst>
              <a:ext uri="{FF2B5EF4-FFF2-40B4-BE49-F238E27FC236}">
                <a16:creationId xmlns:a16="http://schemas.microsoft.com/office/drawing/2014/main" id="{FE3F7189-AB45-3CD8-88F9-250A9806D2E5}"/>
              </a:ext>
            </a:extLst>
          </p:cNvPr>
          <p:cNvSpPr txBox="1">
            <a:spLocks/>
          </p:cNvSpPr>
          <p:nvPr/>
        </p:nvSpPr>
        <p:spPr>
          <a:xfrm>
            <a:off x="6096000" y="4208354"/>
            <a:ext cx="5257800" cy="1968609"/>
          </a:xfrm>
          <a:prstGeom prst="rect">
            <a:avLst/>
          </a:prstGeom>
          <a:ln w="19050">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solidFill>
                  <a:schemeClr val="accent6"/>
                </a:solidFill>
              </a:rPr>
              <a:t>Extern:</a:t>
            </a:r>
          </a:p>
          <a:p>
            <a:pPr marL="0" indent="0">
              <a:buFont typeface="Arial" panose="020B0604020202020204" pitchFamily="34" charset="0"/>
              <a:buNone/>
            </a:pPr>
            <a:r>
              <a:rPr lang="nl-NL" sz="2000" dirty="0"/>
              <a:t>Juridisch adviseur</a:t>
            </a:r>
          </a:p>
          <a:p>
            <a:pPr marL="0" indent="0">
              <a:buFont typeface="Arial" panose="020B0604020202020204" pitchFamily="34" charset="0"/>
              <a:buNone/>
            </a:pPr>
            <a:r>
              <a:rPr lang="nl-NL" sz="2000" dirty="0"/>
              <a:t>Ledenservice bij branchevereniging</a:t>
            </a:r>
          </a:p>
        </p:txBody>
      </p:sp>
      <p:sp>
        <p:nvSpPr>
          <p:cNvPr id="8" name="Rechthoek 7">
            <a:extLst>
              <a:ext uri="{FF2B5EF4-FFF2-40B4-BE49-F238E27FC236}">
                <a16:creationId xmlns:a16="http://schemas.microsoft.com/office/drawing/2014/main" id="{A1C1863D-7348-B1AE-51B4-BC7CDD783691}"/>
              </a:ext>
            </a:extLst>
          </p:cNvPr>
          <p:cNvSpPr/>
          <p:nvPr/>
        </p:nvSpPr>
        <p:spPr>
          <a:xfrm>
            <a:off x="10123821" y="327353"/>
            <a:ext cx="1229979" cy="1267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0" dirty="0"/>
              <a:t>7</a:t>
            </a:r>
          </a:p>
        </p:txBody>
      </p:sp>
      <p:cxnSp>
        <p:nvCxnSpPr>
          <p:cNvPr id="14" name="Rechte verbindingslijn met pijl 13">
            <a:extLst>
              <a:ext uri="{FF2B5EF4-FFF2-40B4-BE49-F238E27FC236}">
                <a16:creationId xmlns:a16="http://schemas.microsoft.com/office/drawing/2014/main" id="{5338D75B-8332-5537-728B-8202848C8B7A}"/>
              </a:ext>
            </a:extLst>
          </p:cNvPr>
          <p:cNvCxnSpPr>
            <a:stCxn id="3" idx="3"/>
            <a:endCxn id="4" idx="1"/>
          </p:cNvCxnSpPr>
          <p:nvPr/>
        </p:nvCxnSpPr>
        <p:spPr>
          <a:xfrm flipV="1">
            <a:off x="5444359" y="2809930"/>
            <a:ext cx="651641" cy="119136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AC135839-9570-F810-4A4E-6465E44D4B20}"/>
              </a:ext>
            </a:extLst>
          </p:cNvPr>
          <p:cNvCxnSpPr>
            <a:stCxn id="3" idx="3"/>
            <a:endCxn id="7" idx="1"/>
          </p:cNvCxnSpPr>
          <p:nvPr/>
        </p:nvCxnSpPr>
        <p:spPr>
          <a:xfrm>
            <a:off x="5444359" y="4001294"/>
            <a:ext cx="651641" cy="119136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CE7D6437-F75F-CD8F-46B0-AEE3D57E6229}"/>
              </a:ext>
            </a:extLst>
          </p:cNvPr>
          <p:cNvCxnSpPr>
            <a:stCxn id="4" idx="2"/>
            <a:endCxn id="7" idx="0"/>
          </p:cNvCxnSpPr>
          <p:nvPr/>
        </p:nvCxnSpPr>
        <p:spPr>
          <a:xfrm>
            <a:off x="8724900" y="3794234"/>
            <a:ext cx="0" cy="414120"/>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115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326EA89-FC84-3DA2-3D37-284C23BEC3FF}"/>
              </a:ext>
            </a:extLst>
          </p:cNvPr>
          <p:cNvSpPr>
            <a:spLocks noGrp="1"/>
          </p:cNvSpPr>
          <p:nvPr>
            <p:ph sz="half" idx="1"/>
          </p:nvPr>
        </p:nvSpPr>
        <p:spPr>
          <a:xfrm>
            <a:off x="838201" y="1825625"/>
            <a:ext cx="4547460" cy="4351338"/>
          </a:xfrm>
          <a:ln w="19050">
            <a:solidFill>
              <a:schemeClr val="accent1"/>
            </a:solidFill>
          </a:ln>
        </p:spPr>
        <p:txBody>
          <a:bodyPr>
            <a:normAutofit/>
          </a:bodyPr>
          <a:lstStyle/>
          <a:p>
            <a:pPr marL="0" indent="0">
              <a:buNone/>
            </a:pPr>
            <a:r>
              <a:rPr lang="nl-NL" sz="2400" b="1" dirty="0">
                <a:solidFill>
                  <a:schemeClr val="accent6"/>
                </a:solidFill>
              </a:rPr>
              <a:t>Cluster van taken:</a:t>
            </a:r>
          </a:p>
          <a:p>
            <a:pPr>
              <a:lnSpc>
                <a:spcPct val="120000"/>
              </a:lnSpc>
            </a:pPr>
            <a:r>
              <a:rPr lang="nl-NL" sz="2000" dirty="0"/>
              <a:t>opstellen van </a:t>
            </a:r>
            <a:r>
              <a:rPr lang="nl-NL" sz="2000" b="1" dirty="0"/>
              <a:t>cyberincident-stappenplan</a:t>
            </a:r>
          </a:p>
          <a:p>
            <a:pPr>
              <a:lnSpc>
                <a:spcPct val="120000"/>
              </a:lnSpc>
            </a:pPr>
            <a:r>
              <a:rPr lang="nl-NL" sz="2000" dirty="0"/>
              <a:t>opstellen van </a:t>
            </a:r>
            <a:r>
              <a:rPr lang="nl-NL" sz="2000" b="1" dirty="0"/>
              <a:t>crisiscommunicatieplan</a:t>
            </a:r>
          </a:p>
          <a:p>
            <a:pPr>
              <a:lnSpc>
                <a:spcPct val="120000"/>
              </a:lnSpc>
            </a:pPr>
            <a:endParaRPr lang="nl-NL" sz="2000" b="1" dirty="0"/>
          </a:p>
          <a:p>
            <a:pPr marL="0" indent="0">
              <a:lnSpc>
                <a:spcPct val="120000"/>
              </a:lnSpc>
              <a:buNone/>
            </a:pPr>
            <a:r>
              <a:rPr lang="nl-NL" sz="1800" i="1" dirty="0">
                <a:solidFill>
                  <a:schemeClr val="accent1"/>
                </a:solidFill>
              </a:rPr>
              <a:t>Deze plannen staan meestal niet op papier. Ze staan in de hoofden van ondernemers, directeuren en managers. </a:t>
            </a:r>
          </a:p>
        </p:txBody>
      </p:sp>
      <p:sp>
        <p:nvSpPr>
          <p:cNvPr id="4" name="Tijdelijke aanduiding voor inhoud 3">
            <a:extLst>
              <a:ext uri="{FF2B5EF4-FFF2-40B4-BE49-F238E27FC236}">
                <a16:creationId xmlns:a16="http://schemas.microsoft.com/office/drawing/2014/main" id="{0955F2AB-1394-0997-21CC-3152AC05C272}"/>
              </a:ext>
            </a:extLst>
          </p:cNvPr>
          <p:cNvSpPr>
            <a:spLocks noGrp="1"/>
          </p:cNvSpPr>
          <p:nvPr>
            <p:ph sz="half" idx="2"/>
          </p:nvPr>
        </p:nvSpPr>
        <p:spPr>
          <a:xfrm>
            <a:off x="6096000" y="1825625"/>
            <a:ext cx="5257800" cy="2088829"/>
          </a:xfrm>
          <a:ln w="19050">
            <a:solidFill>
              <a:schemeClr val="accent1"/>
            </a:solidFill>
          </a:ln>
        </p:spPr>
        <p:txBody>
          <a:bodyPr>
            <a:normAutofit/>
          </a:bodyPr>
          <a:lstStyle/>
          <a:p>
            <a:pPr marL="0" indent="0">
              <a:buNone/>
            </a:pPr>
            <a:r>
              <a:rPr lang="nl-NL" sz="2400" b="1" dirty="0">
                <a:solidFill>
                  <a:schemeClr val="accent6"/>
                </a:solidFill>
              </a:rPr>
              <a:t>Intern:</a:t>
            </a:r>
          </a:p>
          <a:p>
            <a:pPr marL="0" indent="0">
              <a:buNone/>
            </a:pPr>
            <a:r>
              <a:rPr lang="nl-NL" sz="2000" dirty="0"/>
              <a:t>Ondernemer/ eigenaar/ algemeen directeur</a:t>
            </a:r>
          </a:p>
          <a:p>
            <a:pPr marL="0" indent="0">
              <a:lnSpc>
                <a:spcPct val="110000"/>
              </a:lnSpc>
              <a:buNone/>
            </a:pPr>
            <a:r>
              <a:rPr lang="nl-NL" sz="2000" i="1" dirty="0">
                <a:solidFill>
                  <a:schemeClr val="accent1"/>
                </a:solidFill>
              </a:rPr>
              <a:t>De regie over crisiscommunicatie hoort te liggen bij de ondernemer/ eigenaar zelf, die het totale overzicht heeft en ‘opperbevelhebber’ is. </a:t>
            </a:r>
            <a:endParaRPr lang="nl-NL" sz="2000" dirty="0"/>
          </a:p>
        </p:txBody>
      </p:sp>
      <p:pic>
        <p:nvPicPr>
          <p:cNvPr id="5" name="Afbeelding 4">
            <a:extLst>
              <a:ext uri="{FF2B5EF4-FFF2-40B4-BE49-F238E27FC236}">
                <a16:creationId xmlns:a16="http://schemas.microsoft.com/office/drawing/2014/main" id="{98FA3FA3-FA18-81EF-E4FB-2291714B4967}"/>
              </a:ext>
            </a:extLst>
          </p:cNvPr>
          <p:cNvPicPr>
            <a:picLocks noChangeAspect="1"/>
          </p:cNvPicPr>
          <p:nvPr/>
        </p:nvPicPr>
        <p:blipFill>
          <a:blip r:embed="rId3"/>
          <a:stretch>
            <a:fillRect/>
          </a:stretch>
        </p:blipFill>
        <p:spPr>
          <a:xfrm>
            <a:off x="536029" y="196817"/>
            <a:ext cx="1624308" cy="1528195"/>
          </a:xfrm>
          <a:prstGeom prst="rect">
            <a:avLst/>
          </a:prstGeom>
        </p:spPr>
      </p:pic>
      <p:sp>
        <p:nvSpPr>
          <p:cNvPr id="6" name="Titel 1">
            <a:extLst>
              <a:ext uri="{FF2B5EF4-FFF2-40B4-BE49-F238E27FC236}">
                <a16:creationId xmlns:a16="http://schemas.microsoft.com/office/drawing/2014/main" id="{EF029E6F-372B-CD3A-02CF-9067BDEE4DAB}"/>
              </a:ext>
            </a:extLst>
          </p:cNvPr>
          <p:cNvSpPr>
            <a:spLocks noGrp="1"/>
          </p:cNvSpPr>
          <p:nvPr>
            <p:ph type="title"/>
          </p:nvPr>
        </p:nvSpPr>
        <p:spPr>
          <a:xfrm>
            <a:off x="2264978" y="458687"/>
            <a:ext cx="9301655" cy="1004454"/>
          </a:xfrm>
        </p:spPr>
        <p:txBody>
          <a:bodyPr>
            <a:normAutofit/>
          </a:bodyPr>
          <a:lstStyle/>
          <a:p>
            <a:r>
              <a:rPr lang="nl-NL" sz="3600" dirty="0"/>
              <a:t>Hoe taken beleggen? Wie doet wat?</a:t>
            </a:r>
          </a:p>
        </p:txBody>
      </p:sp>
      <p:sp>
        <p:nvSpPr>
          <p:cNvPr id="7" name="Tijdelijke aanduiding voor inhoud 3">
            <a:extLst>
              <a:ext uri="{FF2B5EF4-FFF2-40B4-BE49-F238E27FC236}">
                <a16:creationId xmlns:a16="http://schemas.microsoft.com/office/drawing/2014/main" id="{FE3F7189-AB45-3CD8-88F9-250A9806D2E5}"/>
              </a:ext>
            </a:extLst>
          </p:cNvPr>
          <p:cNvSpPr txBox="1">
            <a:spLocks/>
          </p:cNvSpPr>
          <p:nvPr/>
        </p:nvSpPr>
        <p:spPr>
          <a:xfrm>
            <a:off x="6096000" y="4356243"/>
            <a:ext cx="5257800" cy="1820720"/>
          </a:xfrm>
          <a:prstGeom prst="rect">
            <a:avLst/>
          </a:prstGeom>
          <a:ln w="19050">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solidFill>
                  <a:schemeClr val="accent6"/>
                </a:solidFill>
              </a:rPr>
              <a:t>Extern:</a:t>
            </a:r>
          </a:p>
          <a:p>
            <a:pPr marL="0" indent="0">
              <a:lnSpc>
                <a:spcPct val="110000"/>
              </a:lnSpc>
              <a:buFont typeface="Arial" panose="020B0604020202020204" pitchFamily="34" charset="0"/>
              <a:buNone/>
            </a:pPr>
            <a:r>
              <a:rPr lang="nl-NL" sz="2000" dirty="0"/>
              <a:t>Diverse externe partijen kunnen input leveren: IT-leverancier, specialisten cyberweerbaarheids-centrum, branchevereniging, adviseurs.</a:t>
            </a:r>
          </a:p>
        </p:txBody>
      </p:sp>
      <p:sp>
        <p:nvSpPr>
          <p:cNvPr id="8" name="Rechthoek 7">
            <a:extLst>
              <a:ext uri="{FF2B5EF4-FFF2-40B4-BE49-F238E27FC236}">
                <a16:creationId xmlns:a16="http://schemas.microsoft.com/office/drawing/2014/main" id="{A1C1863D-7348-B1AE-51B4-BC7CDD783691}"/>
              </a:ext>
            </a:extLst>
          </p:cNvPr>
          <p:cNvSpPr/>
          <p:nvPr/>
        </p:nvSpPr>
        <p:spPr>
          <a:xfrm>
            <a:off x="10134838" y="327353"/>
            <a:ext cx="1229979" cy="1267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0" dirty="0"/>
              <a:t>8</a:t>
            </a:r>
            <a:r>
              <a:rPr lang="nl-NL" sz="4000" dirty="0"/>
              <a:t> </a:t>
            </a:r>
          </a:p>
        </p:txBody>
      </p:sp>
      <p:cxnSp>
        <p:nvCxnSpPr>
          <p:cNvPr id="14" name="Rechte verbindingslijn met pijl 13">
            <a:extLst>
              <a:ext uri="{FF2B5EF4-FFF2-40B4-BE49-F238E27FC236}">
                <a16:creationId xmlns:a16="http://schemas.microsoft.com/office/drawing/2014/main" id="{5338D75B-8332-5537-728B-8202848C8B7A}"/>
              </a:ext>
            </a:extLst>
          </p:cNvPr>
          <p:cNvCxnSpPr>
            <a:cxnSpLocks/>
            <a:stCxn id="3" idx="3"/>
            <a:endCxn id="4" idx="1"/>
          </p:cNvCxnSpPr>
          <p:nvPr/>
        </p:nvCxnSpPr>
        <p:spPr>
          <a:xfrm flipV="1">
            <a:off x="5385661" y="2870040"/>
            <a:ext cx="710339" cy="113125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AC135839-9570-F810-4A4E-6465E44D4B20}"/>
              </a:ext>
            </a:extLst>
          </p:cNvPr>
          <p:cNvCxnSpPr>
            <a:cxnSpLocks/>
            <a:stCxn id="3" idx="3"/>
            <a:endCxn id="7" idx="1"/>
          </p:cNvCxnSpPr>
          <p:nvPr/>
        </p:nvCxnSpPr>
        <p:spPr>
          <a:xfrm>
            <a:off x="5385661" y="4001294"/>
            <a:ext cx="710339" cy="126530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CE7D6437-F75F-CD8F-46B0-AEE3D57E6229}"/>
              </a:ext>
            </a:extLst>
          </p:cNvPr>
          <p:cNvCxnSpPr>
            <a:cxnSpLocks/>
            <a:stCxn id="4" idx="2"/>
            <a:endCxn id="7" idx="0"/>
          </p:cNvCxnSpPr>
          <p:nvPr/>
        </p:nvCxnSpPr>
        <p:spPr>
          <a:xfrm>
            <a:off x="8724900" y="3914454"/>
            <a:ext cx="0" cy="441789"/>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0694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326EA89-FC84-3DA2-3D37-284C23BEC3FF}"/>
              </a:ext>
            </a:extLst>
          </p:cNvPr>
          <p:cNvSpPr>
            <a:spLocks noGrp="1"/>
          </p:cNvSpPr>
          <p:nvPr>
            <p:ph sz="half" idx="1"/>
          </p:nvPr>
        </p:nvSpPr>
        <p:spPr>
          <a:xfrm>
            <a:off x="938939" y="1825625"/>
            <a:ext cx="4968697" cy="4351338"/>
          </a:xfrm>
          <a:ln w="19050">
            <a:solidFill>
              <a:schemeClr val="accent1"/>
            </a:solidFill>
          </a:ln>
        </p:spPr>
        <p:txBody>
          <a:bodyPr>
            <a:normAutofit/>
          </a:bodyPr>
          <a:lstStyle/>
          <a:p>
            <a:pPr marL="0" indent="0">
              <a:buNone/>
            </a:pPr>
            <a:r>
              <a:rPr lang="nl-NL" sz="2400" b="1" dirty="0">
                <a:solidFill>
                  <a:schemeClr val="accent6"/>
                </a:solidFill>
              </a:rPr>
              <a:t>Cluster van taken:</a:t>
            </a:r>
          </a:p>
          <a:p>
            <a:pPr marL="0" indent="0">
              <a:buNone/>
            </a:pPr>
            <a:r>
              <a:rPr lang="nl-NL" sz="2000" dirty="0"/>
              <a:t>Zorgen voor een </a:t>
            </a:r>
            <a:r>
              <a:rPr lang="nl-NL" sz="2000" b="1" dirty="0"/>
              <a:t>offline contactpersonen-lijst</a:t>
            </a:r>
            <a:r>
              <a:rPr lang="nl-NL" sz="2000" dirty="0"/>
              <a:t> met in ieder geval: </a:t>
            </a:r>
          </a:p>
          <a:p>
            <a:r>
              <a:rPr lang="nl-NL" sz="2000" dirty="0"/>
              <a:t>IT leverancier/dienstverlener</a:t>
            </a:r>
          </a:p>
          <a:p>
            <a:r>
              <a:rPr lang="nl-NL" sz="2000" dirty="0"/>
              <a:t>externe ‘24/7’ cybersecurity expert </a:t>
            </a:r>
          </a:p>
          <a:p>
            <a:r>
              <a:rPr lang="nl-NL" sz="2000" dirty="0"/>
              <a:t>Politie</a:t>
            </a:r>
          </a:p>
          <a:p>
            <a:r>
              <a:rPr lang="nl-NL" sz="2000" dirty="0"/>
              <a:t>Autoriteit Persoonsgegevens</a:t>
            </a:r>
          </a:p>
          <a:p>
            <a:r>
              <a:rPr lang="nl-NL" sz="2000" dirty="0"/>
              <a:t>verzekeraar, etc., </a:t>
            </a:r>
          </a:p>
          <a:p>
            <a:pPr marL="0" indent="0">
              <a:buNone/>
            </a:pPr>
            <a:r>
              <a:rPr lang="nl-NL" sz="2000" dirty="0"/>
              <a:t>het continue actueel en zichtbaar/ beschikbaar houden van deze lijst. </a:t>
            </a:r>
          </a:p>
          <a:p>
            <a:pPr marL="0" indent="0">
              <a:buNone/>
            </a:pPr>
            <a:endParaRPr lang="nl-NL" sz="2400" b="1" dirty="0">
              <a:solidFill>
                <a:schemeClr val="accent6"/>
              </a:solidFill>
            </a:endParaRPr>
          </a:p>
        </p:txBody>
      </p:sp>
      <p:sp>
        <p:nvSpPr>
          <p:cNvPr id="4" name="Tijdelijke aanduiding voor inhoud 3">
            <a:extLst>
              <a:ext uri="{FF2B5EF4-FFF2-40B4-BE49-F238E27FC236}">
                <a16:creationId xmlns:a16="http://schemas.microsoft.com/office/drawing/2014/main" id="{0955F2AB-1394-0997-21CC-3152AC05C272}"/>
              </a:ext>
            </a:extLst>
          </p:cNvPr>
          <p:cNvSpPr>
            <a:spLocks noGrp="1"/>
          </p:cNvSpPr>
          <p:nvPr>
            <p:ph sz="half" idx="2"/>
          </p:nvPr>
        </p:nvSpPr>
        <p:spPr>
          <a:xfrm>
            <a:off x="6646904" y="1825625"/>
            <a:ext cx="4887708" cy="1968609"/>
          </a:xfrm>
          <a:ln w="19050">
            <a:solidFill>
              <a:schemeClr val="accent1"/>
            </a:solidFill>
          </a:ln>
        </p:spPr>
        <p:txBody>
          <a:bodyPr/>
          <a:lstStyle/>
          <a:p>
            <a:pPr marL="0" indent="0">
              <a:buNone/>
            </a:pPr>
            <a:r>
              <a:rPr lang="nl-NL" sz="2400" b="1" dirty="0">
                <a:solidFill>
                  <a:schemeClr val="accent6"/>
                </a:solidFill>
              </a:rPr>
              <a:t>Intern:</a:t>
            </a:r>
          </a:p>
          <a:p>
            <a:pPr marL="0" indent="0">
              <a:lnSpc>
                <a:spcPct val="110000"/>
              </a:lnSpc>
              <a:buNone/>
            </a:pPr>
            <a:r>
              <a:rPr lang="nl-NL" sz="2000" dirty="0"/>
              <a:t>Office manager, directiesecretariaat, in samenwerking met IT-manager en inkoopmanager. </a:t>
            </a:r>
          </a:p>
        </p:txBody>
      </p:sp>
      <p:pic>
        <p:nvPicPr>
          <p:cNvPr id="5" name="Afbeelding 4">
            <a:extLst>
              <a:ext uri="{FF2B5EF4-FFF2-40B4-BE49-F238E27FC236}">
                <a16:creationId xmlns:a16="http://schemas.microsoft.com/office/drawing/2014/main" id="{98FA3FA3-FA18-81EF-E4FB-2291714B4967}"/>
              </a:ext>
            </a:extLst>
          </p:cNvPr>
          <p:cNvPicPr>
            <a:picLocks noChangeAspect="1"/>
          </p:cNvPicPr>
          <p:nvPr/>
        </p:nvPicPr>
        <p:blipFill>
          <a:blip r:embed="rId3"/>
          <a:stretch>
            <a:fillRect/>
          </a:stretch>
        </p:blipFill>
        <p:spPr>
          <a:xfrm>
            <a:off x="536029" y="196817"/>
            <a:ext cx="1624308" cy="1528195"/>
          </a:xfrm>
          <a:prstGeom prst="rect">
            <a:avLst/>
          </a:prstGeom>
        </p:spPr>
      </p:pic>
      <p:sp>
        <p:nvSpPr>
          <p:cNvPr id="6" name="Titel 1">
            <a:extLst>
              <a:ext uri="{FF2B5EF4-FFF2-40B4-BE49-F238E27FC236}">
                <a16:creationId xmlns:a16="http://schemas.microsoft.com/office/drawing/2014/main" id="{EF029E6F-372B-CD3A-02CF-9067BDEE4DAB}"/>
              </a:ext>
            </a:extLst>
          </p:cNvPr>
          <p:cNvSpPr>
            <a:spLocks noGrp="1"/>
          </p:cNvSpPr>
          <p:nvPr>
            <p:ph type="title"/>
          </p:nvPr>
        </p:nvSpPr>
        <p:spPr>
          <a:xfrm>
            <a:off x="2264978" y="458687"/>
            <a:ext cx="9301655" cy="1004454"/>
          </a:xfrm>
        </p:spPr>
        <p:txBody>
          <a:bodyPr>
            <a:normAutofit/>
          </a:bodyPr>
          <a:lstStyle/>
          <a:p>
            <a:r>
              <a:rPr lang="nl-NL" sz="3600" dirty="0"/>
              <a:t>Hoe taken beleggen? Wie doet wat?</a:t>
            </a:r>
          </a:p>
        </p:txBody>
      </p:sp>
      <p:sp>
        <p:nvSpPr>
          <p:cNvPr id="7" name="Tijdelijke aanduiding voor inhoud 3">
            <a:extLst>
              <a:ext uri="{FF2B5EF4-FFF2-40B4-BE49-F238E27FC236}">
                <a16:creationId xmlns:a16="http://schemas.microsoft.com/office/drawing/2014/main" id="{FE3F7189-AB45-3CD8-88F9-250A9806D2E5}"/>
              </a:ext>
            </a:extLst>
          </p:cNvPr>
          <p:cNvSpPr txBox="1">
            <a:spLocks/>
          </p:cNvSpPr>
          <p:nvPr/>
        </p:nvSpPr>
        <p:spPr>
          <a:xfrm>
            <a:off x="6646904" y="4208354"/>
            <a:ext cx="4887710" cy="1968609"/>
          </a:xfrm>
          <a:prstGeom prst="rect">
            <a:avLst/>
          </a:prstGeom>
          <a:ln w="19050">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solidFill>
                  <a:schemeClr val="accent6"/>
                </a:solidFill>
              </a:rPr>
              <a:t>Extern:</a:t>
            </a:r>
          </a:p>
          <a:p>
            <a:pPr marL="0" indent="0">
              <a:lnSpc>
                <a:spcPct val="110000"/>
              </a:lnSpc>
              <a:buFont typeface="Arial" panose="020B0604020202020204" pitchFamily="34" charset="0"/>
              <a:buNone/>
            </a:pPr>
            <a:r>
              <a:rPr lang="nl-NL" sz="2000" dirty="0"/>
              <a:t>IT-dienstverlener en/of cyberweerbaarheids-centrum in adviserende of controlerende rol. </a:t>
            </a:r>
          </a:p>
        </p:txBody>
      </p:sp>
      <p:sp>
        <p:nvSpPr>
          <p:cNvPr id="8" name="Rechthoek 7">
            <a:extLst>
              <a:ext uri="{FF2B5EF4-FFF2-40B4-BE49-F238E27FC236}">
                <a16:creationId xmlns:a16="http://schemas.microsoft.com/office/drawing/2014/main" id="{A1C1863D-7348-B1AE-51B4-BC7CDD783691}"/>
              </a:ext>
            </a:extLst>
          </p:cNvPr>
          <p:cNvSpPr/>
          <p:nvPr/>
        </p:nvSpPr>
        <p:spPr>
          <a:xfrm>
            <a:off x="10336654" y="351444"/>
            <a:ext cx="1229979" cy="1267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0" dirty="0"/>
              <a:t>8</a:t>
            </a:r>
          </a:p>
        </p:txBody>
      </p:sp>
      <p:cxnSp>
        <p:nvCxnSpPr>
          <p:cNvPr id="14" name="Rechte verbindingslijn met pijl 13">
            <a:extLst>
              <a:ext uri="{FF2B5EF4-FFF2-40B4-BE49-F238E27FC236}">
                <a16:creationId xmlns:a16="http://schemas.microsoft.com/office/drawing/2014/main" id="{5338D75B-8332-5537-728B-8202848C8B7A}"/>
              </a:ext>
            </a:extLst>
          </p:cNvPr>
          <p:cNvCxnSpPr>
            <a:cxnSpLocks/>
            <a:stCxn id="3" idx="3"/>
            <a:endCxn id="4" idx="1"/>
          </p:cNvCxnSpPr>
          <p:nvPr/>
        </p:nvCxnSpPr>
        <p:spPr>
          <a:xfrm flipV="1">
            <a:off x="5907636" y="2809930"/>
            <a:ext cx="739268" cy="119136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AC135839-9570-F810-4A4E-6465E44D4B20}"/>
              </a:ext>
            </a:extLst>
          </p:cNvPr>
          <p:cNvCxnSpPr>
            <a:cxnSpLocks/>
            <a:stCxn id="3" idx="3"/>
            <a:endCxn id="7" idx="1"/>
          </p:cNvCxnSpPr>
          <p:nvPr/>
        </p:nvCxnSpPr>
        <p:spPr>
          <a:xfrm>
            <a:off x="5907636" y="4001294"/>
            <a:ext cx="739268" cy="119136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CE7D6437-F75F-CD8F-46B0-AEE3D57E6229}"/>
              </a:ext>
            </a:extLst>
          </p:cNvPr>
          <p:cNvCxnSpPr>
            <a:cxnSpLocks/>
            <a:stCxn id="4" idx="2"/>
            <a:endCxn id="7" idx="0"/>
          </p:cNvCxnSpPr>
          <p:nvPr/>
        </p:nvCxnSpPr>
        <p:spPr>
          <a:xfrm>
            <a:off x="9090758" y="3794234"/>
            <a:ext cx="1" cy="414120"/>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2418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326EA89-FC84-3DA2-3D37-284C23BEC3FF}"/>
              </a:ext>
            </a:extLst>
          </p:cNvPr>
          <p:cNvSpPr>
            <a:spLocks noGrp="1"/>
          </p:cNvSpPr>
          <p:nvPr>
            <p:ph sz="half" idx="1"/>
          </p:nvPr>
        </p:nvSpPr>
        <p:spPr>
          <a:xfrm>
            <a:off x="838201" y="1825625"/>
            <a:ext cx="4247606" cy="4573688"/>
          </a:xfrm>
          <a:ln w="19050">
            <a:solidFill>
              <a:schemeClr val="accent1"/>
            </a:solidFill>
          </a:ln>
        </p:spPr>
        <p:txBody>
          <a:bodyPr>
            <a:normAutofit/>
          </a:bodyPr>
          <a:lstStyle/>
          <a:p>
            <a:pPr marL="0" indent="0">
              <a:buNone/>
            </a:pPr>
            <a:r>
              <a:rPr lang="nl-NL" sz="2400" b="1" dirty="0">
                <a:solidFill>
                  <a:schemeClr val="accent6"/>
                </a:solidFill>
              </a:rPr>
              <a:t>Cluster van taken:</a:t>
            </a:r>
          </a:p>
          <a:p>
            <a:pPr>
              <a:lnSpc>
                <a:spcPct val="110000"/>
              </a:lnSpc>
            </a:pPr>
            <a:r>
              <a:rPr lang="nl-NL" sz="2000" b="1" dirty="0"/>
              <a:t>Oefenen</a:t>
            </a:r>
            <a:r>
              <a:rPr lang="nl-NL" sz="2000" dirty="0"/>
              <a:t> cyberincident crisis via simulatie </a:t>
            </a:r>
          </a:p>
          <a:p>
            <a:pPr>
              <a:lnSpc>
                <a:spcPct val="110000"/>
              </a:lnSpc>
            </a:pPr>
            <a:r>
              <a:rPr lang="nl-NL" sz="2000" b="1" dirty="0"/>
              <a:t>Evalueren</a:t>
            </a:r>
            <a:r>
              <a:rPr lang="nl-NL" sz="2000" dirty="0"/>
              <a:t> oefening cyberincident crisis</a:t>
            </a:r>
          </a:p>
          <a:p>
            <a:pPr>
              <a:lnSpc>
                <a:spcPct val="110000"/>
              </a:lnSpc>
            </a:pPr>
            <a:r>
              <a:rPr lang="nl-NL" sz="2000" b="1" dirty="0"/>
              <a:t>Actualiseren </a:t>
            </a:r>
            <a:r>
              <a:rPr lang="nl-NL" sz="2000" dirty="0"/>
              <a:t>cyberincident-stappenplan</a:t>
            </a:r>
          </a:p>
          <a:p>
            <a:pPr marL="0" indent="0">
              <a:buNone/>
            </a:pPr>
            <a:endParaRPr lang="nl-NL" sz="1800" i="1" dirty="0">
              <a:solidFill>
                <a:schemeClr val="accent1"/>
              </a:solidFill>
            </a:endParaRPr>
          </a:p>
          <a:p>
            <a:pPr marL="0" indent="0">
              <a:buNone/>
            </a:pPr>
            <a:r>
              <a:rPr lang="nl-NL" sz="1800" i="1" dirty="0">
                <a:solidFill>
                  <a:schemeClr val="accent1"/>
                </a:solidFill>
              </a:rPr>
              <a:t>Dit is voor veel mkb-bedrijven ‘ver van hun bed’. Het geldt wel voor bedrijven die op cybersecurity gebied ver gevorderd zijn (hogere volwassenheidsniveaus). </a:t>
            </a:r>
          </a:p>
          <a:p>
            <a:pPr marL="0" indent="0">
              <a:buNone/>
            </a:pPr>
            <a:endParaRPr lang="nl-NL" sz="2000" dirty="0">
              <a:solidFill>
                <a:schemeClr val="accent6"/>
              </a:solidFill>
            </a:endParaRPr>
          </a:p>
        </p:txBody>
      </p:sp>
      <p:sp>
        <p:nvSpPr>
          <p:cNvPr id="4" name="Tijdelijke aanduiding voor inhoud 3">
            <a:extLst>
              <a:ext uri="{FF2B5EF4-FFF2-40B4-BE49-F238E27FC236}">
                <a16:creationId xmlns:a16="http://schemas.microsoft.com/office/drawing/2014/main" id="{0955F2AB-1394-0997-21CC-3152AC05C272}"/>
              </a:ext>
            </a:extLst>
          </p:cNvPr>
          <p:cNvSpPr>
            <a:spLocks noGrp="1"/>
          </p:cNvSpPr>
          <p:nvPr>
            <p:ph sz="half" idx="2"/>
          </p:nvPr>
        </p:nvSpPr>
        <p:spPr>
          <a:xfrm>
            <a:off x="5817326" y="1825625"/>
            <a:ext cx="5536474" cy="1968609"/>
          </a:xfrm>
          <a:ln w="19050">
            <a:solidFill>
              <a:schemeClr val="accent1"/>
            </a:solidFill>
          </a:ln>
        </p:spPr>
        <p:txBody>
          <a:bodyPr/>
          <a:lstStyle/>
          <a:p>
            <a:pPr marL="0" indent="0">
              <a:buNone/>
            </a:pPr>
            <a:r>
              <a:rPr lang="nl-NL" sz="2400" b="1" dirty="0">
                <a:solidFill>
                  <a:schemeClr val="accent6"/>
                </a:solidFill>
              </a:rPr>
              <a:t>Intern: </a:t>
            </a:r>
          </a:p>
          <a:p>
            <a:pPr marL="0" indent="0">
              <a:lnSpc>
                <a:spcPct val="100000"/>
              </a:lnSpc>
              <a:buNone/>
            </a:pPr>
            <a:r>
              <a:rPr lang="nl-NL" sz="2000" dirty="0"/>
              <a:t>Teamwork: eigenaar/ ondernemer/ algemeen directeur samen met hoofden van dienst (bedrijfsoperatie, techniek, IT, HR, communicatie) en ondersteunende diensten. </a:t>
            </a:r>
          </a:p>
        </p:txBody>
      </p:sp>
      <p:pic>
        <p:nvPicPr>
          <p:cNvPr id="5" name="Afbeelding 4">
            <a:extLst>
              <a:ext uri="{FF2B5EF4-FFF2-40B4-BE49-F238E27FC236}">
                <a16:creationId xmlns:a16="http://schemas.microsoft.com/office/drawing/2014/main" id="{98FA3FA3-FA18-81EF-E4FB-2291714B4967}"/>
              </a:ext>
            </a:extLst>
          </p:cNvPr>
          <p:cNvPicPr>
            <a:picLocks noChangeAspect="1"/>
          </p:cNvPicPr>
          <p:nvPr/>
        </p:nvPicPr>
        <p:blipFill>
          <a:blip r:embed="rId2"/>
          <a:stretch>
            <a:fillRect/>
          </a:stretch>
        </p:blipFill>
        <p:spPr>
          <a:xfrm>
            <a:off x="536029" y="196817"/>
            <a:ext cx="1624308" cy="1528195"/>
          </a:xfrm>
          <a:prstGeom prst="rect">
            <a:avLst/>
          </a:prstGeom>
        </p:spPr>
      </p:pic>
      <p:sp>
        <p:nvSpPr>
          <p:cNvPr id="6" name="Titel 1">
            <a:extLst>
              <a:ext uri="{FF2B5EF4-FFF2-40B4-BE49-F238E27FC236}">
                <a16:creationId xmlns:a16="http://schemas.microsoft.com/office/drawing/2014/main" id="{EF029E6F-372B-CD3A-02CF-9067BDEE4DAB}"/>
              </a:ext>
            </a:extLst>
          </p:cNvPr>
          <p:cNvSpPr>
            <a:spLocks noGrp="1"/>
          </p:cNvSpPr>
          <p:nvPr>
            <p:ph type="title"/>
          </p:nvPr>
        </p:nvSpPr>
        <p:spPr>
          <a:xfrm>
            <a:off x="2264978" y="458687"/>
            <a:ext cx="9301655" cy="1004454"/>
          </a:xfrm>
        </p:spPr>
        <p:txBody>
          <a:bodyPr>
            <a:normAutofit/>
          </a:bodyPr>
          <a:lstStyle/>
          <a:p>
            <a:r>
              <a:rPr lang="nl-NL" sz="3600" dirty="0"/>
              <a:t>Hoe taken beleggen? Wie doet wat?</a:t>
            </a:r>
          </a:p>
        </p:txBody>
      </p:sp>
      <p:sp>
        <p:nvSpPr>
          <p:cNvPr id="7" name="Tijdelijke aanduiding voor inhoud 3">
            <a:extLst>
              <a:ext uri="{FF2B5EF4-FFF2-40B4-BE49-F238E27FC236}">
                <a16:creationId xmlns:a16="http://schemas.microsoft.com/office/drawing/2014/main" id="{FE3F7189-AB45-3CD8-88F9-250A9806D2E5}"/>
              </a:ext>
            </a:extLst>
          </p:cNvPr>
          <p:cNvSpPr txBox="1">
            <a:spLocks/>
          </p:cNvSpPr>
          <p:nvPr/>
        </p:nvSpPr>
        <p:spPr>
          <a:xfrm>
            <a:off x="5817327" y="3986004"/>
            <a:ext cx="5536474" cy="2413309"/>
          </a:xfrm>
          <a:prstGeom prst="rect">
            <a:avLst/>
          </a:prstGeom>
          <a:ln w="19050">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solidFill>
                  <a:schemeClr val="accent6"/>
                </a:solidFill>
              </a:rPr>
              <a:t>Extern:</a:t>
            </a:r>
          </a:p>
          <a:p>
            <a:pPr marL="0" indent="0">
              <a:lnSpc>
                <a:spcPct val="100000"/>
              </a:lnSpc>
              <a:buFont typeface="Arial" panose="020B0604020202020204" pitchFamily="34" charset="0"/>
              <a:buNone/>
            </a:pPr>
            <a:r>
              <a:rPr lang="nl-NL" sz="2000" dirty="0"/>
              <a:t>IT-dienstverlener als samenwerkingspartner. </a:t>
            </a:r>
          </a:p>
          <a:p>
            <a:pPr marL="0" indent="0">
              <a:lnSpc>
                <a:spcPct val="100000"/>
              </a:lnSpc>
              <a:buFont typeface="Arial" panose="020B0604020202020204" pitchFamily="34" charset="0"/>
              <a:buNone/>
            </a:pPr>
            <a:r>
              <a:rPr lang="nl-NL" sz="2000" dirty="0"/>
              <a:t>Externe partij (cybersecurity expert of organisatie-adviesbureau) kan levensechte simulatie opzetten, begeleiden, evalueren en het cyberincident-stappenplan helpen verbeteren. </a:t>
            </a:r>
          </a:p>
        </p:txBody>
      </p:sp>
      <p:sp>
        <p:nvSpPr>
          <p:cNvPr id="8" name="Rechthoek 7">
            <a:extLst>
              <a:ext uri="{FF2B5EF4-FFF2-40B4-BE49-F238E27FC236}">
                <a16:creationId xmlns:a16="http://schemas.microsoft.com/office/drawing/2014/main" id="{A1C1863D-7348-B1AE-51B4-BC7CDD783691}"/>
              </a:ext>
            </a:extLst>
          </p:cNvPr>
          <p:cNvSpPr/>
          <p:nvPr/>
        </p:nvSpPr>
        <p:spPr>
          <a:xfrm>
            <a:off x="10123821" y="327353"/>
            <a:ext cx="1229979" cy="1267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0" dirty="0"/>
              <a:t>8</a:t>
            </a:r>
          </a:p>
        </p:txBody>
      </p:sp>
      <p:cxnSp>
        <p:nvCxnSpPr>
          <p:cNvPr id="14" name="Rechte verbindingslijn met pijl 13">
            <a:extLst>
              <a:ext uri="{FF2B5EF4-FFF2-40B4-BE49-F238E27FC236}">
                <a16:creationId xmlns:a16="http://schemas.microsoft.com/office/drawing/2014/main" id="{5338D75B-8332-5537-728B-8202848C8B7A}"/>
              </a:ext>
            </a:extLst>
          </p:cNvPr>
          <p:cNvCxnSpPr>
            <a:cxnSpLocks/>
            <a:stCxn id="3" idx="3"/>
            <a:endCxn id="4" idx="1"/>
          </p:cNvCxnSpPr>
          <p:nvPr/>
        </p:nvCxnSpPr>
        <p:spPr>
          <a:xfrm flipV="1">
            <a:off x="5085807" y="2809930"/>
            <a:ext cx="731519" cy="130253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AC135839-9570-F810-4A4E-6465E44D4B20}"/>
              </a:ext>
            </a:extLst>
          </p:cNvPr>
          <p:cNvCxnSpPr>
            <a:cxnSpLocks/>
            <a:stCxn id="3" idx="3"/>
            <a:endCxn id="7" idx="1"/>
          </p:cNvCxnSpPr>
          <p:nvPr/>
        </p:nvCxnSpPr>
        <p:spPr>
          <a:xfrm>
            <a:off x="5085807" y="4112469"/>
            <a:ext cx="731520" cy="108019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CE7D6437-F75F-CD8F-46B0-AEE3D57E6229}"/>
              </a:ext>
            </a:extLst>
          </p:cNvPr>
          <p:cNvCxnSpPr>
            <a:cxnSpLocks/>
            <a:stCxn id="4" idx="2"/>
            <a:endCxn id="7" idx="0"/>
          </p:cNvCxnSpPr>
          <p:nvPr/>
        </p:nvCxnSpPr>
        <p:spPr>
          <a:xfrm>
            <a:off x="8585563" y="3794234"/>
            <a:ext cx="1" cy="191770"/>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1661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326EA89-FC84-3DA2-3D37-284C23BEC3FF}"/>
              </a:ext>
            </a:extLst>
          </p:cNvPr>
          <p:cNvSpPr>
            <a:spLocks noGrp="1"/>
          </p:cNvSpPr>
          <p:nvPr>
            <p:ph sz="half" idx="1"/>
          </p:nvPr>
        </p:nvSpPr>
        <p:spPr>
          <a:xfrm>
            <a:off x="838200" y="1825625"/>
            <a:ext cx="4606159" cy="4351338"/>
          </a:xfrm>
          <a:ln w="19050">
            <a:solidFill>
              <a:schemeClr val="accent1"/>
            </a:solidFill>
          </a:ln>
        </p:spPr>
        <p:txBody>
          <a:bodyPr>
            <a:normAutofit/>
          </a:bodyPr>
          <a:lstStyle/>
          <a:p>
            <a:pPr marL="0" indent="0">
              <a:buNone/>
            </a:pPr>
            <a:r>
              <a:rPr lang="nl-NL" sz="2400" b="1" dirty="0">
                <a:solidFill>
                  <a:schemeClr val="accent6"/>
                </a:solidFill>
              </a:rPr>
              <a:t>Cluster van taken:</a:t>
            </a:r>
          </a:p>
          <a:p>
            <a:pPr marL="0" indent="0">
              <a:buNone/>
            </a:pPr>
            <a:r>
              <a:rPr lang="nl-NL" sz="2000" dirty="0"/>
              <a:t>Stap-voor-stap </a:t>
            </a:r>
            <a:r>
              <a:rPr lang="nl-NL" sz="2000" b="1" dirty="0"/>
              <a:t>risicoanalyse</a:t>
            </a:r>
            <a:r>
              <a:rPr lang="nl-NL" sz="2000" dirty="0"/>
              <a:t> opzetten:</a:t>
            </a:r>
          </a:p>
          <a:p>
            <a:r>
              <a:rPr lang="nl-NL" sz="2000" dirty="0"/>
              <a:t>wat beschermen?</a:t>
            </a:r>
          </a:p>
          <a:p>
            <a:r>
              <a:rPr lang="nl-NL" sz="2000" dirty="0"/>
              <a:t>externe en interne cyberrisico’s in kaart brengen</a:t>
            </a:r>
          </a:p>
          <a:p>
            <a:r>
              <a:rPr lang="nl-NL" sz="2000" dirty="0"/>
              <a:t>schatten omvang risico’s en scenario’s analyseren</a:t>
            </a:r>
          </a:p>
          <a:p>
            <a:r>
              <a:rPr lang="nl-NL" sz="2000" dirty="0"/>
              <a:t>vaststellen acceptabel/niet acceptabel</a:t>
            </a:r>
          </a:p>
          <a:p>
            <a:r>
              <a:rPr lang="nl-NL" sz="2000" dirty="0"/>
              <a:t>serie maatregelen nemen om risico’s te beperken</a:t>
            </a:r>
          </a:p>
          <a:p>
            <a:pPr marL="0" indent="0">
              <a:buNone/>
            </a:pPr>
            <a:r>
              <a:rPr lang="nl-NL" sz="1800" i="1" dirty="0">
                <a:solidFill>
                  <a:schemeClr val="accent6"/>
                </a:solidFill>
              </a:rPr>
              <a:t>Dit is voor middelgrote mkb-bedrijven; voor kleiner mkb volstaat goed gesprek over risico’s.</a:t>
            </a:r>
          </a:p>
          <a:p>
            <a:endParaRPr lang="nl-NL" sz="2000" dirty="0">
              <a:solidFill>
                <a:schemeClr val="accent6"/>
              </a:solidFill>
            </a:endParaRPr>
          </a:p>
          <a:p>
            <a:endParaRPr lang="nl-NL" sz="2000" dirty="0">
              <a:solidFill>
                <a:schemeClr val="accent6"/>
              </a:solidFill>
            </a:endParaRPr>
          </a:p>
          <a:p>
            <a:pPr marL="0" indent="0">
              <a:buNone/>
            </a:pPr>
            <a:endParaRPr lang="nl-NL" sz="2000" dirty="0">
              <a:solidFill>
                <a:schemeClr val="accent6"/>
              </a:solidFill>
            </a:endParaRPr>
          </a:p>
        </p:txBody>
      </p:sp>
      <p:sp>
        <p:nvSpPr>
          <p:cNvPr id="4" name="Tijdelijke aanduiding voor inhoud 3">
            <a:extLst>
              <a:ext uri="{FF2B5EF4-FFF2-40B4-BE49-F238E27FC236}">
                <a16:creationId xmlns:a16="http://schemas.microsoft.com/office/drawing/2014/main" id="{0955F2AB-1394-0997-21CC-3152AC05C272}"/>
              </a:ext>
            </a:extLst>
          </p:cNvPr>
          <p:cNvSpPr>
            <a:spLocks noGrp="1"/>
          </p:cNvSpPr>
          <p:nvPr>
            <p:ph sz="half" idx="2"/>
          </p:nvPr>
        </p:nvSpPr>
        <p:spPr>
          <a:xfrm>
            <a:off x="6096000" y="1825625"/>
            <a:ext cx="5257800" cy="1968609"/>
          </a:xfrm>
          <a:ln w="19050">
            <a:solidFill>
              <a:schemeClr val="accent1"/>
            </a:solidFill>
          </a:ln>
        </p:spPr>
        <p:txBody>
          <a:bodyPr>
            <a:normAutofit/>
          </a:bodyPr>
          <a:lstStyle/>
          <a:p>
            <a:pPr marL="0" indent="0">
              <a:buNone/>
            </a:pPr>
            <a:r>
              <a:rPr lang="nl-NL" sz="2400" b="1" dirty="0">
                <a:solidFill>
                  <a:schemeClr val="accent6"/>
                </a:solidFill>
              </a:rPr>
              <a:t>Intern:</a:t>
            </a:r>
          </a:p>
          <a:p>
            <a:pPr marL="0" indent="0">
              <a:buNone/>
            </a:pPr>
            <a:r>
              <a:rPr lang="nl-NL" sz="2000" dirty="0"/>
              <a:t>Ondernemer/ eigenaar/ algemene en/of financiële directeur</a:t>
            </a:r>
          </a:p>
          <a:p>
            <a:pPr marL="0" indent="0">
              <a:buNone/>
            </a:pPr>
            <a:r>
              <a:rPr lang="nl-NL" sz="2000" i="1" dirty="0">
                <a:solidFill>
                  <a:schemeClr val="accent1"/>
                </a:solidFill>
              </a:rPr>
              <a:t>Eindverantwoordelijkheid en aansturing bij de ondernemer zelf. </a:t>
            </a:r>
          </a:p>
        </p:txBody>
      </p:sp>
      <p:pic>
        <p:nvPicPr>
          <p:cNvPr id="5" name="Afbeelding 4">
            <a:extLst>
              <a:ext uri="{FF2B5EF4-FFF2-40B4-BE49-F238E27FC236}">
                <a16:creationId xmlns:a16="http://schemas.microsoft.com/office/drawing/2014/main" id="{98FA3FA3-FA18-81EF-E4FB-2291714B4967}"/>
              </a:ext>
            </a:extLst>
          </p:cNvPr>
          <p:cNvPicPr>
            <a:picLocks noChangeAspect="1"/>
          </p:cNvPicPr>
          <p:nvPr/>
        </p:nvPicPr>
        <p:blipFill>
          <a:blip r:embed="rId2"/>
          <a:stretch>
            <a:fillRect/>
          </a:stretch>
        </p:blipFill>
        <p:spPr>
          <a:xfrm>
            <a:off x="536029" y="196817"/>
            <a:ext cx="1624308" cy="1528195"/>
          </a:xfrm>
          <a:prstGeom prst="rect">
            <a:avLst/>
          </a:prstGeom>
        </p:spPr>
      </p:pic>
      <p:sp>
        <p:nvSpPr>
          <p:cNvPr id="6" name="Titel 1">
            <a:extLst>
              <a:ext uri="{FF2B5EF4-FFF2-40B4-BE49-F238E27FC236}">
                <a16:creationId xmlns:a16="http://schemas.microsoft.com/office/drawing/2014/main" id="{EF029E6F-372B-CD3A-02CF-9067BDEE4DAB}"/>
              </a:ext>
            </a:extLst>
          </p:cNvPr>
          <p:cNvSpPr>
            <a:spLocks noGrp="1"/>
          </p:cNvSpPr>
          <p:nvPr>
            <p:ph type="title"/>
          </p:nvPr>
        </p:nvSpPr>
        <p:spPr>
          <a:xfrm>
            <a:off x="2264978" y="458687"/>
            <a:ext cx="9301655" cy="1004454"/>
          </a:xfrm>
        </p:spPr>
        <p:txBody>
          <a:bodyPr>
            <a:normAutofit/>
          </a:bodyPr>
          <a:lstStyle/>
          <a:p>
            <a:r>
              <a:rPr lang="nl-NL" sz="3600" dirty="0"/>
              <a:t>Hoe taken beleggen? Wie doet wat?</a:t>
            </a:r>
          </a:p>
        </p:txBody>
      </p:sp>
      <p:sp>
        <p:nvSpPr>
          <p:cNvPr id="7" name="Tijdelijke aanduiding voor inhoud 3">
            <a:extLst>
              <a:ext uri="{FF2B5EF4-FFF2-40B4-BE49-F238E27FC236}">
                <a16:creationId xmlns:a16="http://schemas.microsoft.com/office/drawing/2014/main" id="{FE3F7189-AB45-3CD8-88F9-250A9806D2E5}"/>
              </a:ext>
            </a:extLst>
          </p:cNvPr>
          <p:cNvSpPr txBox="1">
            <a:spLocks/>
          </p:cNvSpPr>
          <p:nvPr/>
        </p:nvSpPr>
        <p:spPr>
          <a:xfrm>
            <a:off x="6096000" y="4208354"/>
            <a:ext cx="5257800" cy="1968609"/>
          </a:xfrm>
          <a:prstGeom prst="rect">
            <a:avLst/>
          </a:prstGeom>
          <a:ln w="19050">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solidFill>
                  <a:schemeClr val="accent6"/>
                </a:solidFill>
              </a:rPr>
              <a:t>Extern:</a:t>
            </a:r>
          </a:p>
          <a:p>
            <a:pPr marL="0" indent="0">
              <a:lnSpc>
                <a:spcPct val="110000"/>
              </a:lnSpc>
              <a:buFont typeface="Arial" panose="020B0604020202020204" pitchFamily="34" charset="0"/>
              <a:buNone/>
            </a:pPr>
            <a:r>
              <a:rPr lang="nl-NL" sz="2000" dirty="0"/>
              <a:t>Adviseur of risicomanagement specialist met expertise in IT/cyberweerbaarheid, bij voorkeur onafhankelijk van IT-leverancier</a:t>
            </a:r>
          </a:p>
        </p:txBody>
      </p:sp>
      <p:sp>
        <p:nvSpPr>
          <p:cNvPr id="8" name="Rechthoek 7">
            <a:extLst>
              <a:ext uri="{FF2B5EF4-FFF2-40B4-BE49-F238E27FC236}">
                <a16:creationId xmlns:a16="http://schemas.microsoft.com/office/drawing/2014/main" id="{A1C1863D-7348-B1AE-51B4-BC7CDD783691}"/>
              </a:ext>
            </a:extLst>
          </p:cNvPr>
          <p:cNvSpPr/>
          <p:nvPr/>
        </p:nvSpPr>
        <p:spPr>
          <a:xfrm>
            <a:off x="10134838" y="327353"/>
            <a:ext cx="1229979" cy="1267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0" dirty="0"/>
              <a:t>9</a:t>
            </a:r>
          </a:p>
        </p:txBody>
      </p:sp>
      <p:cxnSp>
        <p:nvCxnSpPr>
          <p:cNvPr id="14" name="Rechte verbindingslijn met pijl 13">
            <a:extLst>
              <a:ext uri="{FF2B5EF4-FFF2-40B4-BE49-F238E27FC236}">
                <a16:creationId xmlns:a16="http://schemas.microsoft.com/office/drawing/2014/main" id="{5338D75B-8332-5537-728B-8202848C8B7A}"/>
              </a:ext>
            </a:extLst>
          </p:cNvPr>
          <p:cNvCxnSpPr>
            <a:stCxn id="3" idx="3"/>
            <a:endCxn id="4" idx="1"/>
          </p:cNvCxnSpPr>
          <p:nvPr/>
        </p:nvCxnSpPr>
        <p:spPr>
          <a:xfrm flipV="1">
            <a:off x="5444359" y="2809930"/>
            <a:ext cx="651641" cy="119136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AC135839-9570-F810-4A4E-6465E44D4B20}"/>
              </a:ext>
            </a:extLst>
          </p:cNvPr>
          <p:cNvCxnSpPr>
            <a:stCxn id="3" idx="3"/>
            <a:endCxn id="7" idx="1"/>
          </p:cNvCxnSpPr>
          <p:nvPr/>
        </p:nvCxnSpPr>
        <p:spPr>
          <a:xfrm>
            <a:off x="5444359" y="4001294"/>
            <a:ext cx="651641" cy="119136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CE7D6437-F75F-CD8F-46B0-AEE3D57E6229}"/>
              </a:ext>
            </a:extLst>
          </p:cNvPr>
          <p:cNvCxnSpPr>
            <a:stCxn id="4" idx="2"/>
            <a:endCxn id="7" idx="0"/>
          </p:cNvCxnSpPr>
          <p:nvPr/>
        </p:nvCxnSpPr>
        <p:spPr>
          <a:xfrm>
            <a:off x="8724900" y="3794234"/>
            <a:ext cx="0" cy="414120"/>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3658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326EA89-FC84-3DA2-3D37-284C23BEC3FF}"/>
              </a:ext>
            </a:extLst>
          </p:cNvPr>
          <p:cNvSpPr>
            <a:spLocks noGrp="1"/>
          </p:cNvSpPr>
          <p:nvPr>
            <p:ph sz="half" idx="1"/>
          </p:nvPr>
        </p:nvSpPr>
        <p:spPr>
          <a:xfrm>
            <a:off x="838200" y="1825625"/>
            <a:ext cx="4606159" cy="4351338"/>
          </a:xfrm>
          <a:ln w="19050">
            <a:solidFill>
              <a:schemeClr val="accent1"/>
            </a:solidFill>
          </a:ln>
        </p:spPr>
        <p:txBody>
          <a:bodyPr>
            <a:normAutofit/>
          </a:bodyPr>
          <a:lstStyle/>
          <a:p>
            <a:pPr marL="0" indent="0">
              <a:buNone/>
            </a:pPr>
            <a:r>
              <a:rPr lang="nl-NL" sz="2400" b="1" dirty="0">
                <a:solidFill>
                  <a:schemeClr val="accent6"/>
                </a:solidFill>
              </a:rPr>
              <a:t>Cluster van taken:</a:t>
            </a:r>
          </a:p>
          <a:p>
            <a:pPr marL="0" indent="0">
              <a:lnSpc>
                <a:spcPct val="110000"/>
              </a:lnSpc>
              <a:buNone/>
            </a:pPr>
            <a:r>
              <a:rPr lang="nl-NL" sz="2000" b="1" dirty="0"/>
              <a:t>Uitvoering</a:t>
            </a:r>
            <a:r>
              <a:rPr lang="nl-NL" sz="2000" dirty="0"/>
              <a:t> van afgesproken cyberrisicobeheersingsmaatregelen:</a:t>
            </a:r>
          </a:p>
          <a:p>
            <a:pPr>
              <a:lnSpc>
                <a:spcPct val="110000"/>
              </a:lnSpc>
            </a:pPr>
            <a:r>
              <a:rPr lang="nl-NL" sz="2000" dirty="0"/>
              <a:t>in detail uitwerken van maatregelen, rekening houdend met: 1</a:t>
            </a:r>
            <a:r>
              <a:rPr lang="nl-NL" sz="2000" baseline="30000" dirty="0"/>
              <a:t>e</a:t>
            </a:r>
            <a:r>
              <a:rPr lang="nl-NL" sz="2000" dirty="0"/>
              <a:t> mensen en gedrag; 2</a:t>
            </a:r>
            <a:r>
              <a:rPr lang="nl-NL" sz="2000" baseline="30000" dirty="0"/>
              <a:t>e</a:t>
            </a:r>
            <a:r>
              <a:rPr lang="nl-NL" sz="2000" dirty="0"/>
              <a:t> beleid en processen; 3</a:t>
            </a:r>
            <a:r>
              <a:rPr lang="nl-NL" sz="2000" baseline="30000" dirty="0"/>
              <a:t>e</a:t>
            </a:r>
            <a:r>
              <a:rPr lang="nl-NL" sz="2000" dirty="0"/>
              <a:t> techniek en IT</a:t>
            </a:r>
          </a:p>
          <a:p>
            <a:pPr>
              <a:lnSpc>
                <a:spcPct val="110000"/>
              </a:lnSpc>
            </a:pPr>
            <a:r>
              <a:rPr lang="nl-NL" sz="2000" dirty="0"/>
              <a:t>controleren of maatregelen werken</a:t>
            </a:r>
          </a:p>
          <a:p>
            <a:pPr>
              <a:lnSpc>
                <a:spcPct val="110000"/>
              </a:lnSpc>
            </a:pPr>
            <a:r>
              <a:rPr lang="nl-NL" sz="2000" dirty="0"/>
              <a:t>cyberrisicomanagement integreren in reguliere financiële jaarcyclus</a:t>
            </a:r>
          </a:p>
          <a:p>
            <a:pPr marL="0" indent="0">
              <a:buNone/>
            </a:pPr>
            <a:r>
              <a:rPr lang="nl-NL" sz="1800" i="1" dirty="0">
                <a:solidFill>
                  <a:schemeClr val="accent1"/>
                </a:solidFill>
              </a:rPr>
              <a:t>Alleen voor hogere volwassenheidsniveaus</a:t>
            </a:r>
          </a:p>
        </p:txBody>
      </p:sp>
      <p:sp>
        <p:nvSpPr>
          <p:cNvPr id="4" name="Tijdelijke aanduiding voor inhoud 3">
            <a:extLst>
              <a:ext uri="{FF2B5EF4-FFF2-40B4-BE49-F238E27FC236}">
                <a16:creationId xmlns:a16="http://schemas.microsoft.com/office/drawing/2014/main" id="{0955F2AB-1394-0997-21CC-3152AC05C272}"/>
              </a:ext>
            </a:extLst>
          </p:cNvPr>
          <p:cNvSpPr>
            <a:spLocks noGrp="1"/>
          </p:cNvSpPr>
          <p:nvPr>
            <p:ph sz="half" idx="2"/>
          </p:nvPr>
        </p:nvSpPr>
        <p:spPr>
          <a:xfrm>
            <a:off x="6096000" y="1825625"/>
            <a:ext cx="5257800" cy="1968609"/>
          </a:xfrm>
          <a:ln w="19050">
            <a:solidFill>
              <a:schemeClr val="accent1"/>
            </a:solidFill>
          </a:ln>
        </p:spPr>
        <p:txBody>
          <a:bodyPr/>
          <a:lstStyle/>
          <a:p>
            <a:pPr marL="0" indent="0">
              <a:buNone/>
            </a:pPr>
            <a:r>
              <a:rPr lang="nl-NL" sz="2400" b="1" dirty="0">
                <a:solidFill>
                  <a:schemeClr val="accent6"/>
                </a:solidFill>
              </a:rPr>
              <a:t>Intern:</a:t>
            </a:r>
          </a:p>
          <a:p>
            <a:pPr marL="0" indent="0">
              <a:buNone/>
            </a:pPr>
            <a:r>
              <a:rPr lang="nl-NL" sz="2000" dirty="0"/>
              <a:t>Financiën, Bedrijfsvoering, Personeelszaken/HR, IT, inkoop, verkoop</a:t>
            </a:r>
          </a:p>
          <a:p>
            <a:pPr marL="0" indent="0">
              <a:buNone/>
            </a:pPr>
            <a:r>
              <a:rPr lang="nl-NL" sz="1800" i="1" dirty="0">
                <a:solidFill>
                  <a:schemeClr val="accent1"/>
                </a:solidFill>
              </a:rPr>
              <a:t>Uitvoering is typische verantwoordelijkheid van de stafdiensten</a:t>
            </a:r>
          </a:p>
        </p:txBody>
      </p:sp>
      <p:pic>
        <p:nvPicPr>
          <p:cNvPr id="5" name="Afbeelding 4">
            <a:extLst>
              <a:ext uri="{FF2B5EF4-FFF2-40B4-BE49-F238E27FC236}">
                <a16:creationId xmlns:a16="http://schemas.microsoft.com/office/drawing/2014/main" id="{98FA3FA3-FA18-81EF-E4FB-2291714B4967}"/>
              </a:ext>
            </a:extLst>
          </p:cNvPr>
          <p:cNvPicPr>
            <a:picLocks noChangeAspect="1"/>
          </p:cNvPicPr>
          <p:nvPr/>
        </p:nvPicPr>
        <p:blipFill>
          <a:blip r:embed="rId2"/>
          <a:stretch>
            <a:fillRect/>
          </a:stretch>
        </p:blipFill>
        <p:spPr>
          <a:xfrm>
            <a:off x="536029" y="196817"/>
            <a:ext cx="1624308" cy="1528195"/>
          </a:xfrm>
          <a:prstGeom prst="rect">
            <a:avLst/>
          </a:prstGeom>
        </p:spPr>
      </p:pic>
      <p:sp>
        <p:nvSpPr>
          <p:cNvPr id="6" name="Titel 1">
            <a:extLst>
              <a:ext uri="{FF2B5EF4-FFF2-40B4-BE49-F238E27FC236}">
                <a16:creationId xmlns:a16="http://schemas.microsoft.com/office/drawing/2014/main" id="{EF029E6F-372B-CD3A-02CF-9067BDEE4DAB}"/>
              </a:ext>
            </a:extLst>
          </p:cNvPr>
          <p:cNvSpPr>
            <a:spLocks noGrp="1"/>
          </p:cNvSpPr>
          <p:nvPr>
            <p:ph type="title"/>
          </p:nvPr>
        </p:nvSpPr>
        <p:spPr>
          <a:xfrm>
            <a:off x="2264978" y="458687"/>
            <a:ext cx="9301655" cy="1004454"/>
          </a:xfrm>
        </p:spPr>
        <p:txBody>
          <a:bodyPr>
            <a:normAutofit/>
          </a:bodyPr>
          <a:lstStyle/>
          <a:p>
            <a:r>
              <a:rPr lang="nl-NL" sz="3600" dirty="0"/>
              <a:t>Hoe taken beleggen? Wie doet wat?</a:t>
            </a:r>
          </a:p>
        </p:txBody>
      </p:sp>
      <p:sp>
        <p:nvSpPr>
          <p:cNvPr id="7" name="Tijdelijke aanduiding voor inhoud 3">
            <a:extLst>
              <a:ext uri="{FF2B5EF4-FFF2-40B4-BE49-F238E27FC236}">
                <a16:creationId xmlns:a16="http://schemas.microsoft.com/office/drawing/2014/main" id="{FE3F7189-AB45-3CD8-88F9-250A9806D2E5}"/>
              </a:ext>
            </a:extLst>
          </p:cNvPr>
          <p:cNvSpPr txBox="1">
            <a:spLocks/>
          </p:cNvSpPr>
          <p:nvPr/>
        </p:nvSpPr>
        <p:spPr>
          <a:xfrm>
            <a:off x="6096000" y="4208354"/>
            <a:ext cx="5257800" cy="1968609"/>
          </a:xfrm>
          <a:prstGeom prst="rect">
            <a:avLst/>
          </a:prstGeom>
          <a:ln w="19050">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solidFill>
                  <a:schemeClr val="accent6"/>
                </a:solidFill>
              </a:rPr>
              <a:t>Extern:</a:t>
            </a:r>
          </a:p>
          <a:p>
            <a:pPr marL="0" indent="0">
              <a:buFont typeface="Arial" panose="020B0604020202020204" pitchFamily="34" charset="0"/>
              <a:buNone/>
            </a:pPr>
            <a:r>
              <a:rPr lang="nl-NL" sz="2000" dirty="0"/>
              <a:t>IT-leverancier, accountant, verzekeraar</a:t>
            </a:r>
          </a:p>
          <a:p>
            <a:pPr marL="0" indent="0">
              <a:buFont typeface="Arial" panose="020B0604020202020204" pitchFamily="34" charset="0"/>
              <a:buNone/>
            </a:pPr>
            <a:r>
              <a:rPr lang="nl-NL" sz="1800" i="1" dirty="0">
                <a:solidFill>
                  <a:schemeClr val="accent1"/>
                </a:solidFill>
              </a:rPr>
              <a:t>Ondersteuning door externe partijen, met name de IT-leverancier/partner, is aan te bevelen</a:t>
            </a:r>
          </a:p>
        </p:txBody>
      </p:sp>
      <p:sp>
        <p:nvSpPr>
          <p:cNvPr id="8" name="Rechthoek 7">
            <a:extLst>
              <a:ext uri="{FF2B5EF4-FFF2-40B4-BE49-F238E27FC236}">
                <a16:creationId xmlns:a16="http://schemas.microsoft.com/office/drawing/2014/main" id="{A1C1863D-7348-B1AE-51B4-BC7CDD783691}"/>
              </a:ext>
            </a:extLst>
          </p:cNvPr>
          <p:cNvSpPr/>
          <p:nvPr/>
        </p:nvSpPr>
        <p:spPr>
          <a:xfrm>
            <a:off x="10123821" y="327353"/>
            <a:ext cx="1229979" cy="1267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0" dirty="0"/>
              <a:t>9</a:t>
            </a:r>
          </a:p>
        </p:txBody>
      </p:sp>
      <p:cxnSp>
        <p:nvCxnSpPr>
          <p:cNvPr id="14" name="Rechte verbindingslijn met pijl 13">
            <a:extLst>
              <a:ext uri="{FF2B5EF4-FFF2-40B4-BE49-F238E27FC236}">
                <a16:creationId xmlns:a16="http://schemas.microsoft.com/office/drawing/2014/main" id="{5338D75B-8332-5537-728B-8202848C8B7A}"/>
              </a:ext>
            </a:extLst>
          </p:cNvPr>
          <p:cNvCxnSpPr>
            <a:stCxn id="3" idx="3"/>
            <a:endCxn id="4" idx="1"/>
          </p:cNvCxnSpPr>
          <p:nvPr/>
        </p:nvCxnSpPr>
        <p:spPr>
          <a:xfrm flipV="1">
            <a:off x="5444359" y="2809930"/>
            <a:ext cx="651641" cy="119136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AC135839-9570-F810-4A4E-6465E44D4B20}"/>
              </a:ext>
            </a:extLst>
          </p:cNvPr>
          <p:cNvCxnSpPr>
            <a:stCxn id="3" idx="3"/>
            <a:endCxn id="7" idx="1"/>
          </p:cNvCxnSpPr>
          <p:nvPr/>
        </p:nvCxnSpPr>
        <p:spPr>
          <a:xfrm>
            <a:off x="5444359" y="4001294"/>
            <a:ext cx="651641" cy="119136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CE7D6437-F75F-CD8F-46B0-AEE3D57E6229}"/>
              </a:ext>
            </a:extLst>
          </p:cNvPr>
          <p:cNvCxnSpPr>
            <a:stCxn id="4" idx="2"/>
            <a:endCxn id="7" idx="0"/>
          </p:cNvCxnSpPr>
          <p:nvPr/>
        </p:nvCxnSpPr>
        <p:spPr>
          <a:xfrm>
            <a:off x="8724900" y="3794234"/>
            <a:ext cx="0" cy="414120"/>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909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6A077F-D1D0-A849-05AC-FD686B2060EA}"/>
              </a:ext>
            </a:extLst>
          </p:cNvPr>
          <p:cNvSpPr>
            <a:spLocks noGrp="1"/>
          </p:cNvSpPr>
          <p:nvPr>
            <p:ph type="title"/>
          </p:nvPr>
        </p:nvSpPr>
        <p:spPr>
          <a:xfrm>
            <a:off x="1781908" y="2183767"/>
            <a:ext cx="8932984" cy="3701091"/>
          </a:xfrm>
          <a:solidFill>
            <a:schemeClr val="accent5">
              <a:lumMod val="20000"/>
              <a:lumOff val="80000"/>
            </a:schemeClr>
          </a:solidFill>
        </p:spPr>
        <p:txBody>
          <a:bodyPr>
            <a:normAutofit/>
          </a:bodyPr>
          <a:lstStyle/>
          <a:p>
            <a:pPr algn="ctr"/>
            <a:r>
              <a:rPr lang="nl-NL" sz="3200" dirty="0"/>
              <a:t>Wat moeten medewerkers met cybersecurity taken </a:t>
            </a:r>
            <a:r>
              <a:rPr lang="nl-NL" sz="3200" b="1" dirty="0">
                <a:solidFill>
                  <a:srgbClr val="00B0F0"/>
                </a:solidFill>
              </a:rPr>
              <a:t>weten, kennen en kunnen</a:t>
            </a:r>
            <a:r>
              <a:rPr lang="nl-NL" sz="3200" dirty="0"/>
              <a:t>?</a:t>
            </a:r>
            <a:r>
              <a:rPr lang="nl-NL" sz="3200" b="1" dirty="0"/>
              <a:t> </a:t>
            </a:r>
            <a:br>
              <a:rPr lang="nl-NL" sz="3200" b="1" dirty="0"/>
            </a:br>
            <a:br>
              <a:rPr lang="nl-NL" sz="3200" b="1" dirty="0"/>
            </a:br>
            <a:r>
              <a:rPr lang="nl-NL" sz="3200" dirty="0"/>
              <a:t>Hoe kies je uit het aanbod van </a:t>
            </a:r>
            <a:r>
              <a:rPr lang="nl-NL" sz="3200" b="1" dirty="0">
                <a:solidFill>
                  <a:srgbClr val="00B0F0"/>
                </a:solidFill>
              </a:rPr>
              <a:t>trainingen/cursussen/opleidingen?</a:t>
            </a:r>
            <a:br>
              <a:rPr lang="nl-NL" sz="3200" b="1" dirty="0"/>
            </a:br>
            <a:br>
              <a:rPr lang="nl-NL" sz="3200" b="1" dirty="0"/>
            </a:br>
            <a:r>
              <a:rPr lang="nl-NL" sz="3200" dirty="0"/>
              <a:t>Hoe cyber talent </a:t>
            </a:r>
            <a:r>
              <a:rPr lang="nl-NL" sz="3200" b="1" dirty="0">
                <a:solidFill>
                  <a:srgbClr val="00B0F0"/>
                </a:solidFill>
              </a:rPr>
              <a:t>aantrekken, boeien en binden </a:t>
            </a:r>
            <a:r>
              <a:rPr lang="nl-NL" sz="3200" dirty="0"/>
              <a:t>aan ons bedrijf?</a:t>
            </a:r>
          </a:p>
        </p:txBody>
      </p:sp>
      <p:pic>
        <p:nvPicPr>
          <p:cNvPr id="3" name="Afbeelding 2">
            <a:extLst>
              <a:ext uri="{FF2B5EF4-FFF2-40B4-BE49-F238E27FC236}">
                <a16:creationId xmlns:a16="http://schemas.microsoft.com/office/drawing/2014/main" id="{54EE25AD-CA0E-3A4D-20DB-3AB7B8CC17BA}"/>
              </a:ext>
            </a:extLst>
          </p:cNvPr>
          <p:cNvPicPr>
            <a:picLocks noChangeAspect="1"/>
          </p:cNvPicPr>
          <p:nvPr/>
        </p:nvPicPr>
        <p:blipFill>
          <a:blip r:embed="rId2"/>
          <a:stretch>
            <a:fillRect/>
          </a:stretch>
        </p:blipFill>
        <p:spPr>
          <a:xfrm>
            <a:off x="5281944" y="351886"/>
            <a:ext cx="1628109" cy="1562855"/>
          </a:xfrm>
          <a:prstGeom prst="rect">
            <a:avLst/>
          </a:prstGeom>
        </p:spPr>
      </p:pic>
      <p:pic>
        <p:nvPicPr>
          <p:cNvPr id="4" name="Afbeelding 3">
            <a:extLst>
              <a:ext uri="{FF2B5EF4-FFF2-40B4-BE49-F238E27FC236}">
                <a16:creationId xmlns:a16="http://schemas.microsoft.com/office/drawing/2014/main" id="{B9014D60-50C1-2D1F-050D-51A436D1A8F7}"/>
              </a:ext>
            </a:extLst>
          </p:cNvPr>
          <p:cNvPicPr>
            <a:picLocks noChangeAspect="1"/>
          </p:cNvPicPr>
          <p:nvPr/>
        </p:nvPicPr>
        <p:blipFill>
          <a:blip r:embed="rId3"/>
          <a:stretch>
            <a:fillRect/>
          </a:stretch>
        </p:blipFill>
        <p:spPr>
          <a:xfrm>
            <a:off x="8096737" y="351886"/>
            <a:ext cx="1920843" cy="1503863"/>
          </a:xfrm>
          <a:prstGeom prst="rect">
            <a:avLst/>
          </a:prstGeom>
        </p:spPr>
      </p:pic>
      <p:pic>
        <p:nvPicPr>
          <p:cNvPr id="5" name="Afbeelding 4">
            <a:extLst>
              <a:ext uri="{FF2B5EF4-FFF2-40B4-BE49-F238E27FC236}">
                <a16:creationId xmlns:a16="http://schemas.microsoft.com/office/drawing/2014/main" id="{2DFE1F10-7039-15B7-C417-DBDF1E63CD17}"/>
              </a:ext>
            </a:extLst>
          </p:cNvPr>
          <p:cNvPicPr>
            <a:picLocks noChangeAspect="1"/>
          </p:cNvPicPr>
          <p:nvPr/>
        </p:nvPicPr>
        <p:blipFill>
          <a:blip r:embed="rId4"/>
          <a:stretch>
            <a:fillRect/>
          </a:stretch>
        </p:blipFill>
        <p:spPr>
          <a:xfrm>
            <a:off x="1956824" y="153196"/>
            <a:ext cx="2138436" cy="1960233"/>
          </a:xfrm>
          <a:prstGeom prst="rect">
            <a:avLst/>
          </a:prstGeom>
        </p:spPr>
      </p:pic>
    </p:spTree>
    <p:extLst>
      <p:ext uri="{BB962C8B-B14F-4D97-AF65-F5344CB8AC3E}">
        <p14:creationId xmlns:p14="http://schemas.microsoft.com/office/powerpoint/2010/main" val="1877942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8A8C9D-B29D-E58C-41AF-101EAD951048}"/>
              </a:ext>
            </a:extLst>
          </p:cNvPr>
          <p:cNvSpPr>
            <a:spLocks noGrp="1"/>
          </p:cNvSpPr>
          <p:nvPr>
            <p:ph type="title"/>
          </p:nvPr>
        </p:nvSpPr>
        <p:spPr>
          <a:xfrm>
            <a:off x="2917092" y="201693"/>
            <a:ext cx="8360508" cy="1096352"/>
          </a:xfrm>
        </p:spPr>
        <p:txBody>
          <a:bodyPr>
            <a:normAutofit/>
          </a:bodyPr>
          <a:lstStyle/>
          <a:p>
            <a:r>
              <a:rPr lang="nl-NL" sz="3600" dirty="0"/>
              <a:t>Wat weten, kennen en kunnen?</a:t>
            </a:r>
          </a:p>
        </p:txBody>
      </p:sp>
      <p:sp>
        <p:nvSpPr>
          <p:cNvPr id="3" name="Tijdelijke aanduiding voor inhoud 2">
            <a:extLst>
              <a:ext uri="{FF2B5EF4-FFF2-40B4-BE49-F238E27FC236}">
                <a16:creationId xmlns:a16="http://schemas.microsoft.com/office/drawing/2014/main" id="{F66E97CD-F977-B2B0-F6B3-400559C6C8BE}"/>
              </a:ext>
            </a:extLst>
          </p:cNvPr>
          <p:cNvSpPr>
            <a:spLocks noGrp="1"/>
          </p:cNvSpPr>
          <p:nvPr>
            <p:ph sz="half" idx="1"/>
          </p:nvPr>
        </p:nvSpPr>
        <p:spPr>
          <a:xfrm>
            <a:off x="633045" y="5611446"/>
            <a:ext cx="5113216" cy="695576"/>
          </a:xfrm>
          <a:solidFill>
            <a:schemeClr val="accent6">
              <a:lumMod val="20000"/>
              <a:lumOff val="80000"/>
            </a:schemeClr>
          </a:solidFill>
          <a:ln w="19050">
            <a:solidFill>
              <a:schemeClr val="accent6"/>
            </a:solidFill>
          </a:ln>
        </p:spPr>
        <p:txBody>
          <a:bodyPr anchor="ctr">
            <a:normAutofit/>
          </a:bodyPr>
          <a:lstStyle/>
          <a:p>
            <a:pPr marL="0" indent="0" algn="ctr">
              <a:buNone/>
            </a:pPr>
            <a:r>
              <a:rPr lang="nl-NL" sz="2200" b="1" dirty="0"/>
              <a:t>Basis - Bewustzijn</a:t>
            </a:r>
          </a:p>
        </p:txBody>
      </p:sp>
      <p:sp>
        <p:nvSpPr>
          <p:cNvPr id="4" name="Tijdelijke aanduiding voor inhoud 3">
            <a:extLst>
              <a:ext uri="{FF2B5EF4-FFF2-40B4-BE49-F238E27FC236}">
                <a16:creationId xmlns:a16="http://schemas.microsoft.com/office/drawing/2014/main" id="{FF9A7856-F5C8-A1EF-9E0C-168F6D446D36}"/>
              </a:ext>
            </a:extLst>
          </p:cNvPr>
          <p:cNvSpPr>
            <a:spLocks noGrp="1"/>
          </p:cNvSpPr>
          <p:nvPr>
            <p:ph sz="half" idx="2"/>
          </p:nvPr>
        </p:nvSpPr>
        <p:spPr>
          <a:xfrm>
            <a:off x="6080372" y="5611446"/>
            <a:ext cx="5472720" cy="694841"/>
          </a:xfrm>
          <a:ln>
            <a:solidFill>
              <a:schemeClr val="tx1"/>
            </a:solidFill>
            <a:prstDash val="sysDash"/>
          </a:ln>
        </p:spPr>
        <p:txBody>
          <a:bodyPr anchor="ctr">
            <a:normAutofit/>
          </a:bodyPr>
          <a:lstStyle/>
          <a:p>
            <a:pPr marL="0" indent="0">
              <a:buNone/>
            </a:pPr>
            <a:r>
              <a:rPr lang="nl-NL" sz="1800" dirty="0"/>
              <a:t>iedereen: alle medewerkers, externen, samenwerkingspartners, het hele ‘</a:t>
            </a:r>
            <a:r>
              <a:rPr lang="nl-NL" sz="1800" i="1" dirty="0"/>
              <a:t>ecosysteem</a:t>
            </a:r>
            <a:r>
              <a:rPr lang="nl-NL" sz="1800" dirty="0"/>
              <a:t>’</a:t>
            </a:r>
          </a:p>
        </p:txBody>
      </p:sp>
      <p:pic>
        <p:nvPicPr>
          <p:cNvPr id="5" name="Afbeelding 4">
            <a:extLst>
              <a:ext uri="{FF2B5EF4-FFF2-40B4-BE49-F238E27FC236}">
                <a16:creationId xmlns:a16="http://schemas.microsoft.com/office/drawing/2014/main" id="{23AE815B-81A8-51FD-C479-CF9E11394060}"/>
              </a:ext>
            </a:extLst>
          </p:cNvPr>
          <p:cNvPicPr>
            <a:picLocks noChangeAspect="1"/>
          </p:cNvPicPr>
          <p:nvPr/>
        </p:nvPicPr>
        <p:blipFill>
          <a:blip r:embed="rId3"/>
          <a:stretch>
            <a:fillRect/>
          </a:stretch>
        </p:blipFill>
        <p:spPr>
          <a:xfrm>
            <a:off x="898769" y="186825"/>
            <a:ext cx="1539631" cy="1205405"/>
          </a:xfrm>
          <a:prstGeom prst="rect">
            <a:avLst/>
          </a:prstGeom>
        </p:spPr>
      </p:pic>
      <p:sp>
        <p:nvSpPr>
          <p:cNvPr id="6" name="Tijdelijke aanduiding voor inhoud 2">
            <a:extLst>
              <a:ext uri="{FF2B5EF4-FFF2-40B4-BE49-F238E27FC236}">
                <a16:creationId xmlns:a16="http://schemas.microsoft.com/office/drawing/2014/main" id="{559CFE6D-2F7C-EB87-09EE-C3FE79E97C53}"/>
              </a:ext>
            </a:extLst>
          </p:cNvPr>
          <p:cNvSpPr txBox="1">
            <a:spLocks/>
          </p:cNvSpPr>
          <p:nvPr/>
        </p:nvSpPr>
        <p:spPr>
          <a:xfrm>
            <a:off x="638907" y="4677506"/>
            <a:ext cx="5113216" cy="695576"/>
          </a:xfrm>
          <a:prstGeom prst="rect">
            <a:avLst/>
          </a:prstGeom>
          <a:solidFill>
            <a:schemeClr val="accent6">
              <a:lumMod val="40000"/>
              <a:lumOff val="60000"/>
            </a:schemeClr>
          </a:solidFill>
          <a:ln w="19050">
            <a:solidFill>
              <a:schemeClr val="accent6"/>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2200" b="1" dirty="0"/>
              <a:t>Basis – Kennis &amp; Vaardigheden</a:t>
            </a:r>
          </a:p>
        </p:txBody>
      </p:sp>
      <p:sp>
        <p:nvSpPr>
          <p:cNvPr id="7" name="Tijdelijke aanduiding voor inhoud 2">
            <a:extLst>
              <a:ext uri="{FF2B5EF4-FFF2-40B4-BE49-F238E27FC236}">
                <a16:creationId xmlns:a16="http://schemas.microsoft.com/office/drawing/2014/main" id="{C636D562-DDA6-5B81-A0B5-1078E2C243FD}"/>
              </a:ext>
            </a:extLst>
          </p:cNvPr>
          <p:cNvSpPr txBox="1">
            <a:spLocks/>
          </p:cNvSpPr>
          <p:nvPr/>
        </p:nvSpPr>
        <p:spPr>
          <a:xfrm>
            <a:off x="633044" y="3727937"/>
            <a:ext cx="5119079" cy="695576"/>
          </a:xfrm>
          <a:prstGeom prst="rect">
            <a:avLst/>
          </a:prstGeom>
          <a:solidFill>
            <a:schemeClr val="accent6">
              <a:lumMod val="60000"/>
              <a:lumOff val="40000"/>
            </a:schemeClr>
          </a:solidFill>
          <a:ln w="19050">
            <a:solidFill>
              <a:schemeClr val="accent6"/>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2200" b="1" dirty="0"/>
              <a:t>Gevorderd – Kennis &amp; Vaardigheden</a:t>
            </a:r>
          </a:p>
        </p:txBody>
      </p:sp>
      <p:sp>
        <p:nvSpPr>
          <p:cNvPr id="8" name="Tijdelijke aanduiding voor inhoud 2">
            <a:extLst>
              <a:ext uri="{FF2B5EF4-FFF2-40B4-BE49-F238E27FC236}">
                <a16:creationId xmlns:a16="http://schemas.microsoft.com/office/drawing/2014/main" id="{F7AE256D-05A9-290C-DA93-F9CA15FBAD52}"/>
              </a:ext>
            </a:extLst>
          </p:cNvPr>
          <p:cNvSpPr txBox="1">
            <a:spLocks/>
          </p:cNvSpPr>
          <p:nvPr/>
        </p:nvSpPr>
        <p:spPr>
          <a:xfrm>
            <a:off x="636955" y="2454031"/>
            <a:ext cx="1566983" cy="1019908"/>
          </a:xfrm>
          <a:prstGeom prst="rect">
            <a:avLst/>
          </a:prstGeom>
          <a:solidFill>
            <a:schemeClr val="accent1"/>
          </a:solid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2000" b="1" dirty="0">
                <a:solidFill>
                  <a:schemeClr val="bg1"/>
                </a:solidFill>
              </a:rPr>
              <a:t>TECHNIEK</a:t>
            </a:r>
          </a:p>
        </p:txBody>
      </p:sp>
      <p:sp>
        <p:nvSpPr>
          <p:cNvPr id="9" name="Tijdelijke aanduiding voor inhoud 2">
            <a:extLst>
              <a:ext uri="{FF2B5EF4-FFF2-40B4-BE49-F238E27FC236}">
                <a16:creationId xmlns:a16="http://schemas.microsoft.com/office/drawing/2014/main" id="{8830E371-53A9-2E7D-44D6-A0A6ACF22CA4}"/>
              </a:ext>
            </a:extLst>
          </p:cNvPr>
          <p:cNvSpPr txBox="1">
            <a:spLocks/>
          </p:cNvSpPr>
          <p:nvPr/>
        </p:nvSpPr>
        <p:spPr>
          <a:xfrm>
            <a:off x="2404387" y="2454722"/>
            <a:ext cx="1566983" cy="1023131"/>
          </a:xfrm>
          <a:prstGeom prst="rect">
            <a:avLst/>
          </a:prstGeom>
          <a:solidFill>
            <a:schemeClr val="accent2"/>
          </a:solid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2000" b="1" dirty="0">
                <a:solidFill>
                  <a:schemeClr val="bg1"/>
                </a:solidFill>
              </a:rPr>
              <a:t>MENS</a:t>
            </a:r>
          </a:p>
        </p:txBody>
      </p:sp>
      <p:sp>
        <p:nvSpPr>
          <p:cNvPr id="10" name="Tijdelijke aanduiding voor inhoud 2">
            <a:extLst>
              <a:ext uri="{FF2B5EF4-FFF2-40B4-BE49-F238E27FC236}">
                <a16:creationId xmlns:a16="http://schemas.microsoft.com/office/drawing/2014/main" id="{5BD3534B-BB9C-324E-F13E-AE531DD2624F}"/>
              </a:ext>
            </a:extLst>
          </p:cNvPr>
          <p:cNvSpPr txBox="1">
            <a:spLocks/>
          </p:cNvSpPr>
          <p:nvPr/>
        </p:nvSpPr>
        <p:spPr>
          <a:xfrm>
            <a:off x="4111873" y="2455412"/>
            <a:ext cx="1640249" cy="1026349"/>
          </a:xfrm>
          <a:prstGeom prst="rect">
            <a:avLst/>
          </a:prstGeom>
          <a:solidFill>
            <a:schemeClr val="tx1">
              <a:lumMod val="50000"/>
              <a:lumOff val="50000"/>
            </a:schemeClr>
          </a:solidFill>
          <a:ln w="19050">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2000" b="1" dirty="0">
                <a:solidFill>
                  <a:schemeClr val="bg1"/>
                </a:solidFill>
              </a:rPr>
              <a:t>BELEID &amp; ORGANISATIE</a:t>
            </a:r>
          </a:p>
        </p:txBody>
      </p:sp>
      <p:sp>
        <p:nvSpPr>
          <p:cNvPr id="11" name="Tijdelijke aanduiding voor inhoud 2">
            <a:extLst>
              <a:ext uri="{FF2B5EF4-FFF2-40B4-BE49-F238E27FC236}">
                <a16:creationId xmlns:a16="http://schemas.microsoft.com/office/drawing/2014/main" id="{5DB15898-800B-D170-370F-1FCCECD60C7C}"/>
              </a:ext>
            </a:extLst>
          </p:cNvPr>
          <p:cNvSpPr txBox="1">
            <a:spLocks/>
          </p:cNvSpPr>
          <p:nvPr/>
        </p:nvSpPr>
        <p:spPr>
          <a:xfrm>
            <a:off x="660399" y="1566985"/>
            <a:ext cx="5068634" cy="695576"/>
          </a:xfrm>
          <a:prstGeom prst="rect">
            <a:avLst/>
          </a:prstGeom>
          <a:solidFill>
            <a:schemeClr val="accent6">
              <a:lumMod val="75000"/>
            </a:schemeClr>
          </a:solidFill>
          <a:ln w="19050">
            <a:solidFill>
              <a:schemeClr val="accent6"/>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2200" b="1" dirty="0">
                <a:solidFill>
                  <a:schemeClr val="bg1"/>
                </a:solidFill>
              </a:rPr>
              <a:t>Expert </a:t>
            </a:r>
          </a:p>
        </p:txBody>
      </p:sp>
      <p:sp>
        <p:nvSpPr>
          <p:cNvPr id="13" name="Tijdelijke aanduiding voor inhoud 3">
            <a:extLst>
              <a:ext uri="{FF2B5EF4-FFF2-40B4-BE49-F238E27FC236}">
                <a16:creationId xmlns:a16="http://schemas.microsoft.com/office/drawing/2014/main" id="{FC6EAAB8-19FB-D714-7176-0DB03DF6D286}"/>
              </a:ext>
            </a:extLst>
          </p:cNvPr>
          <p:cNvSpPr txBox="1">
            <a:spLocks/>
          </p:cNvSpPr>
          <p:nvPr/>
        </p:nvSpPr>
        <p:spPr>
          <a:xfrm>
            <a:off x="6092093" y="4678086"/>
            <a:ext cx="5460999" cy="694841"/>
          </a:xfrm>
          <a:prstGeom prst="rect">
            <a:avLst/>
          </a:prstGeom>
          <a:ln>
            <a:solidFill>
              <a:schemeClr val="tx1"/>
            </a:solidFill>
            <a:prstDash val="sysDash"/>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800" dirty="0"/>
              <a:t>medewerkers met cybersecurity taken: hun basisniveau kennis en vaardigheden ligt hoger dan bewustzijn </a:t>
            </a:r>
          </a:p>
        </p:txBody>
      </p:sp>
      <p:sp>
        <p:nvSpPr>
          <p:cNvPr id="14" name="Tijdelijke aanduiding voor inhoud 3">
            <a:extLst>
              <a:ext uri="{FF2B5EF4-FFF2-40B4-BE49-F238E27FC236}">
                <a16:creationId xmlns:a16="http://schemas.microsoft.com/office/drawing/2014/main" id="{28A0954B-5F1E-4218-CA1E-E5B4C072201E}"/>
              </a:ext>
            </a:extLst>
          </p:cNvPr>
          <p:cNvSpPr txBox="1">
            <a:spLocks/>
          </p:cNvSpPr>
          <p:nvPr/>
        </p:nvSpPr>
        <p:spPr>
          <a:xfrm>
            <a:off x="6080368" y="3759207"/>
            <a:ext cx="5460999" cy="694841"/>
          </a:xfrm>
          <a:prstGeom prst="rect">
            <a:avLst/>
          </a:prstGeom>
          <a:ln>
            <a:solidFill>
              <a:schemeClr val="tx1"/>
            </a:solidFill>
            <a:prstDash val="sysDash"/>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800" dirty="0"/>
              <a:t>medewerkers met verantwoordelijkheid voor (deel) uitvoering en zij die werken met IT/techniek</a:t>
            </a:r>
          </a:p>
        </p:txBody>
      </p:sp>
      <p:cxnSp>
        <p:nvCxnSpPr>
          <p:cNvPr id="17" name="Rechte verbindingslijn met pijl 16">
            <a:extLst>
              <a:ext uri="{FF2B5EF4-FFF2-40B4-BE49-F238E27FC236}">
                <a16:creationId xmlns:a16="http://schemas.microsoft.com/office/drawing/2014/main" id="{A5DCC776-CCA7-C5CF-CA2C-E4D87A6F1295}"/>
              </a:ext>
            </a:extLst>
          </p:cNvPr>
          <p:cNvCxnSpPr>
            <a:stCxn id="3" idx="3"/>
            <a:endCxn id="4" idx="1"/>
          </p:cNvCxnSpPr>
          <p:nvPr/>
        </p:nvCxnSpPr>
        <p:spPr>
          <a:xfrm flipV="1">
            <a:off x="5746261" y="5958867"/>
            <a:ext cx="334111" cy="367"/>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Rechte verbindingslijn met pijl 19">
            <a:extLst>
              <a:ext uri="{FF2B5EF4-FFF2-40B4-BE49-F238E27FC236}">
                <a16:creationId xmlns:a16="http://schemas.microsoft.com/office/drawing/2014/main" id="{A4C23268-258F-B940-54CB-1A6151A143FF}"/>
              </a:ext>
            </a:extLst>
          </p:cNvPr>
          <p:cNvCxnSpPr>
            <a:cxnSpLocks/>
            <a:stCxn id="6" idx="3"/>
            <a:endCxn id="13" idx="1"/>
          </p:cNvCxnSpPr>
          <p:nvPr/>
        </p:nvCxnSpPr>
        <p:spPr>
          <a:xfrm>
            <a:off x="5752123" y="5025294"/>
            <a:ext cx="339970" cy="213"/>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2" name="Tijdelijke aanduiding voor inhoud 3">
            <a:extLst>
              <a:ext uri="{FF2B5EF4-FFF2-40B4-BE49-F238E27FC236}">
                <a16:creationId xmlns:a16="http://schemas.microsoft.com/office/drawing/2014/main" id="{E3A34771-7DF9-940B-B05C-29DF24A028EC}"/>
              </a:ext>
            </a:extLst>
          </p:cNvPr>
          <p:cNvSpPr txBox="1">
            <a:spLocks/>
          </p:cNvSpPr>
          <p:nvPr/>
        </p:nvSpPr>
        <p:spPr>
          <a:xfrm>
            <a:off x="6078763" y="2497952"/>
            <a:ext cx="5460999" cy="975774"/>
          </a:xfrm>
          <a:prstGeom prst="rect">
            <a:avLst/>
          </a:prstGeom>
          <a:ln>
            <a:solidFill>
              <a:schemeClr val="tx1"/>
            </a:solidFill>
            <a:prstDash val="sysDash"/>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800" b="1" dirty="0"/>
              <a:t>3 aspecten van cybersecurity</a:t>
            </a:r>
            <a:r>
              <a:rPr lang="nl-NL" sz="1800" dirty="0"/>
              <a:t>: </a:t>
            </a:r>
          </a:p>
          <a:p>
            <a:pPr marL="0" indent="0">
              <a:buFont typeface="Arial" panose="020B0604020202020204" pitchFamily="34" charset="0"/>
              <a:buNone/>
            </a:pPr>
            <a:r>
              <a:rPr lang="nl-NL" sz="1800" dirty="0"/>
              <a:t>Techniek (IT) | Mens (gedrag) | Beleid &amp; Organisatie (processen)</a:t>
            </a:r>
          </a:p>
        </p:txBody>
      </p:sp>
      <p:cxnSp>
        <p:nvCxnSpPr>
          <p:cNvPr id="24" name="Rechte verbindingslijn met pijl 23">
            <a:extLst>
              <a:ext uri="{FF2B5EF4-FFF2-40B4-BE49-F238E27FC236}">
                <a16:creationId xmlns:a16="http://schemas.microsoft.com/office/drawing/2014/main" id="{41C21A14-9F05-7FEF-0E94-142DDE35E0D0}"/>
              </a:ext>
            </a:extLst>
          </p:cNvPr>
          <p:cNvCxnSpPr>
            <a:cxnSpLocks/>
            <a:stCxn id="7" idx="0"/>
            <a:endCxn id="10" idx="2"/>
          </p:cNvCxnSpPr>
          <p:nvPr/>
        </p:nvCxnSpPr>
        <p:spPr>
          <a:xfrm flipV="1">
            <a:off x="3192584" y="3481761"/>
            <a:ext cx="1739414" cy="246176"/>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6" name="Rechte verbindingslijn met pijl 25">
            <a:extLst>
              <a:ext uri="{FF2B5EF4-FFF2-40B4-BE49-F238E27FC236}">
                <a16:creationId xmlns:a16="http://schemas.microsoft.com/office/drawing/2014/main" id="{EDD1FC86-EEF3-7A01-5AA4-254631CB1860}"/>
              </a:ext>
            </a:extLst>
          </p:cNvPr>
          <p:cNvCxnSpPr>
            <a:stCxn id="7" idx="0"/>
          </p:cNvCxnSpPr>
          <p:nvPr/>
        </p:nvCxnSpPr>
        <p:spPr>
          <a:xfrm flipH="1" flipV="1">
            <a:off x="1413164" y="3481761"/>
            <a:ext cx="1779420" cy="246176"/>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0" name="Rechte verbindingslijn met pijl 29">
            <a:extLst>
              <a:ext uri="{FF2B5EF4-FFF2-40B4-BE49-F238E27FC236}">
                <a16:creationId xmlns:a16="http://schemas.microsoft.com/office/drawing/2014/main" id="{1931A399-4B59-C3C5-469F-FF2225D97EDD}"/>
              </a:ext>
            </a:extLst>
          </p:cNvPr>
          <p:cNvCxnSpPr>
            <a:cxnSpLocks/>
            <a:stCxn id="7" idx="0"/>
            <a:endCxn id="9" idx="2"/>
          </p:cNvCxnSpPr>
          <p:nvPr/>
        </p:nvCxnSpPr>
        <p:spPr>
          <a:xfrm flipH="1" flipV="1">
            <a:off x="3187879" y="3477853"/>
            <a:ext cx="4705" cy="250084"/>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7" name="Tijdelijke aanduiding voor inhoud 3">
            <a:extLst>
              <a:ext uri="{FF2B5EF4-FFF2-40B4-BE49-F238E27FC236}">
                <a16:creationId xmlns:a16="http://schemas.microsoft.com/office/drawing/2014/main" id="{2612BCC3-3976-03FF-A137-BCA956DBB0AB}"/>
              </a:ext>
            </a:extLst>
          </p:cNvPr>
          <p:cNvSpPr txBox="1">
            <a:spLocks/>
          </p:cNvSpPr>
          <p:nvPr/>
        </p:nvSpPr>
        <p:spPr>
          <a:xfrm>
            <a:off x="6048042" y="1584043"/>
            <a:ext cx="5460999" cy="694841"/>
          </a:xfrm>
          <a:prstGeom prst="rect">
            <a:avLst/>
          </a:prstGeom>
          <a:ln>
            <a:solidFill>
              <a:schemeClr val="tx1"/>
            </a:solidFill>
            <a:prstDash val="sysDash"/>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1800" dirty="0"/>
              <a:t>cybersecurity experts (meestal extern, vaak alleen in dienst van grotere bedrijven); kan 3 aspecten verbinden</a:t>
            </a:r>
          </a:p>
        </p:txBody>
      </p:sp>
      <p:cxnSp>
        <p:nvCxnSpPr>
          <p:cNvPr id="38" name="Rechte verbindingslijn met pijl 37">
            <a:extLst>
              <a:ext uri="{FF2B5EF4-FFF2-40B4-BE49-F238E27FC236}">
                <a16:creationId xmlns:a16="http://schemas.microsoft.com/office/drawing/2014/main" id="{48296BE8-B4BA-13FD-9236-DBCDEFD1F8FE}"/>
              </a:ext>
            </a:extLst>
          </p:cNvPr>
          <p:cNvCxnSpPr>
            <a:cxnSpLocks/>
          </p:cNvCxnSpPr>
          <p:nvPr/>
        </p:nvCxnSpPr>
        <p:spPr>
          <a:xfrm>
            <a:off x="5738267" y="1926493"/>
            <a:ext cx="339970" cy="213"/>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9" name="Rechte verbindingslijn met pijl 38">
            <a:extLst>
              <a:ext uri="{FF2B5EF4-FFF2-40B4-BE49-F238E27FC236}">
                <a16:creationId xmlns:a16="http://schemas.microsoft.com/office/drawing/2014/main" id="{D6DDBA0E-74D8-7CC2-CB28-B67F3FEF1962}"/>
              </a:ext>
            </a:extLst>
          </p:cNvPr>
          <p:cNvCxnSpPr>
            <a:cxnSpLocks/>
          </p:cNvCxnSpPr>
          <p:nvPr/>
        </p:nvCxnSpPr>
        <p:spPr>
          <a:xfrm>
            <a:off x="5729033" y="4097043"/>
            <a:ext cx="339970" cy="213"/>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0" name="Rechte verbindingslijn met pijl 39">
            <a:extLst>
              <a:ext uri="{FF2B5EF4-FFF2-40B4-BE49-F238E27FC236}">
                <a16:creationId xmlns:a16="http://schemas.microsoft.com/office/drawing/2014/main" id="{FAED7A64-7751-03A2-3496-1D99CE0E6E23}"/>
              </a:ext>
            </a:extLst>
          </p:cNvPr>
          <p:cNvCxnSpPr>
            <a:cxnSpLocks/>
          </p:cNvCxnSpPr>
          <p:nvPr/>
        </p:nvCxnSpPr>
        <p:spPr>
          <a:xfrm flipH="1" flipV="1">
            <a:off x="5732058" y="2971898"/>
            <a:ext cx="327891" cy="10859"/>
          </a:xfrm>
          <a:prstGeom prst="straightConnector1">
            <a:avLst/>
          </a:prstGeom>
          <a:ln w="254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0520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BF830-3E20-1118-EA83-FF3700D15F46}"/>
              </a:ext>
            </a:extLst>
          </p:cNvPr>
          <p:cNvSpPr>
            <a:spLocks noGrp="1"/>
          </p:cNvSpPr>
          <p:nvPr>
            <p:ph type="title"/>
          </p:nvPr>
        </p:nvSpPr>
        <p:spPr>
          <a:xfrm>
            <a:off x="2650210" y="365125"/>
            <a:ext cx="8703590" cy="1027105"/>
          </a:xfrm>
        </p:spPr>
        <p:txBody>
          <a:bodyPr>
            <a:normAutofit/>
          </a:bodyPr>
          <a:lstStyle/>
          <a:p>
            <a:r>
              <a:rPr lang="nl-NL" sz="3600" dirty="0"/>
              <a:t>Weten, kennen, kunnen: basis bewustzijn</a:t>
            </a:r>
          </a:p>
        </p:txBody>
      </p:sp>
      <p:graphicFrame>
        <p:nvGraphicFramePr>
          <p:cNvPr id="6" name="Tabel 6">
            <a:extLst>
              <a:ext uri="{FF2B5EF4-FFF2-40B4-BE49-F238E27FC236}">
                <a16:creationId xmlns:a16="http://schemas.microsoft.com/office/drawing/2014/main" id="{C7BAEF19-8748-347C-29F4-4401F8C6A852}"/>
              </a:ext>
            </a:extLst>
          </p:cNvPr>
          <p:cNvGraphicFramePr>
            <a:graphicFrameLocks noGrp="1"/>
          </p:cNvGraphicFramePr>
          <p:nvPr>
            <p:ph idx="1"/>
            <p:extLst>
              <p:ext uri="{D42A27DB-BD31-4B8C-83A1-F6EECF244321}">
                <p14:modId xmlns:p14="http://schemas.microsoft.com/office/powerpoint/2010/main" val="2625399551"/>
              </p:ext>
            </p:extLst>
          </p:nvPr>
        </p:nvGraphicFramePr>
        <p:xfrm>
          <a:off x="838203" y="1554754"/>
          <a:ext cx="10515597" cy="4754880"/>
        </p:xfrm>
        <a:graphic>
          <a:graphicData uri="http://schemas.openxmlformats.org/drawingml/2006/table">
            <a:tbl>
              <a:tblPr firstRow="1" bandRow="1">
                <a:tableStyleId>{5A111915-BE36-4E01-A7E5-04B1672EAD32}</a:tableStyleId>
              </a:tblPr>
              <a:tblGrid>
                <a:gridCol w="3505199">
                  <a:extLst>
                    <a:ext uri="{9D8B030D-6E8A-4147-A177-3AD203B41FA5}">
                      <a16:colId xmlns:a16="http://schemas.microsoft.com/office/drawing/2014/main" val="4146211397"/>
                    </a:ext>
                  </a:extLst>
                </a:gridCol>
                <a:gridCol w="3505199">
                  <a:extLst>
                    <a:ext uri="{9D8B030D-6E8A-4147-A177-3AD203B41FA5}">
                      <a16:colId xmlns:a16="http://schemas.microsoft.com/office/drawing/2014/main" val="992596902"/>
                    </a:ext>
                  </a:extLst>
                </a:gridCol>
                <a:gridCol w="3505199">
                  <a:extLst>
                    <a:ext uri="{9D8B030D-6E8A-4147-A177-3AD203B41FA5}">
                      <a16:colId xmlns:a16="http://schemas.microsoft.com/office/drawing/2014/main" val="204375386"/>
                    </a:ext>
                  </a:extLst>
                </a:gridCol>
              </a:tblGrid>
              <a:tr h="370840">
                <a:tc>
                  <a:txBody>
                    <a:bodyPr/>
                    <a:lstStyle/>
                    <a:p>
                      <a:r>
                        <a:rPr lang="nl-NL" sz="2400" dirty="0"/>
                        <a:t>Voor wie?</a:t>
                      </a:r>
                    </a:p>
                  </a:txBody>
                  <a:tcPr/>
                </a:tc>
                <a:tc>
                  <a:txBody>
                    <a:bodyPr/>
                    <a:lstStyle/>
                    <a:p>
                      <a:r>
                        <a:rPr lang="nl-NL" sz="2400" dirty="0"/>
                        <a:t>Wat?</a:t>
                      </a:r>
                    </a:p>
                  </a:txBody>
                  <a:tcPr/>
                </a:tc>
                <a:tc>
                  <a:txBody>
                    <a:bodyPr/>
                    <a:lstStyle/>
                    <a:p>
                      <a:r>
                        <a:rPr lang="nl-NL" sz="2400" dirty="0"/>
                        <a:t>Hoe?</a:t>
                      </a:r>
                    </a:p>
                  </a:txBody>
                  <a:tcPr/>
                </a:tc>
                <a:extLst>
                  <a:ext uri="{0D108BD9-81ED-4DB2-BD59-A6C34878D82A}">
                    <a16:rowId xmlns:a16="http://schemas.microsoft.com/office/drawing/2014/main" val="1526467410"/>
                  </a:ext>
                </a:extLst>
              </a:tr>
              <a:tr h="370840">
                <a:tc>
                  <a:txBody>
                    <a:bodyPr/>
                    <a:lstStyle/>
                    <a:p>
                      <a:r>
                        <a:rPr lang="nl-NL" dirty="0"/>
                        <a:t>Alle </a:t>
                      </a:r>
                      <a:r>
                        <a:rPr lang="nl-NL" b="1" dirty="0">
                          <a:solidFill>
                            <a:srgbClr val="00B0F0"/>
                          </a:solidFill>
                        </a:rPr>
                        <a:t>medewerkers</a:t>
                      </a:r>
                      <a:r>
                        <a:rPr lang="nl-NL" dirty="0"/>
                        <a:t>: werknemers in vaste dienst, flexkrachten en ingehuurde zzp’ers die inlogrechten krijgen/ toegang hebben op het digitale bedrijfsnetwerk.</a:t>
                      </a:r>
                    </a:p>
                    <a:p>
                      <a:endParaRPr lang="nl-NL" dirty="0"/>
                    </a:p>
                  </a:txBody>
                  <a:tcPr/>
                </a:tc>
                <a:tc>
                  <a:txBody>
                    <a:bodyPr/>
                    <a:lstStyle/>
                    <a:p>
                      <a:r>
                        <a:rPr lang="nl-NL" dirty="0"/>
                        <a:t>Kennis van en inzicht in de </a:t>
                      </a:r>
                      <a:r>
                        <a:rPr lang="nl-NL" b="1" dirty="0">
                          <a:solidFill>
                            <a:srgbClr val="00B0F0"/>
                          </a:solidFill>
                        </a:rPr>
                        <a:t>basisprincipes</a:t>
                      </a:r>
                      <a:r>
                        <a:rPr lang="nl-NL" dirty="0"/>
                        <a:t> van digitaal veilig werken voor iedereen. </a:t>
                      </a:r>
                    </a:p>
                    <a:p>
                      <a:r>
                        <a:rPr lang="nl-NL" dirty="0"/>
                        <a:t>Kennis van het </a:t>
                      </a:r>
                      <a:r>
                        <a:rPr lang="nl-NL" b="1" dirty="0">
                          <a:solidFill>
                            <a:srgbClr val="00B0F0"/>
                          </a:solidFill>
                        </a:rPr>
                        <a:t>beleid</a:t>
                      </a:r>
                      <a:r>
                        <a:rPr lang="nl-NL" dirty="0"/>
                        <a:t> van het bedrijf op cybersecurity gebied. </a:t>
                      </a:r>
                    </a:p>
                    <a:p>
                      <a:r>
                        <a:rPr lang="nl-NL" dirty="0"/>
                        <a:t>Kennen en herkennen van vormen van</a:t>
                      </a:r>
                      <a:r>
                        <a:rPr lang="nl-NL" b="1" dirty="0">
                          <a:solidFill>
                            <a:srgbClr val="00B0F0"/>
                          </a:solidFill>
                        </a:rPr>
                        <a:t> cybercriminaliteit </a:t>
                      </a:r>
                      <a:r>
                        <a:rPr lang="nl-NL" dirty="0"/>
                        <a:t>en weten wat te doen of juist niet te doen. </a:t>
                      </a:r>
                    </a:p>
                  </a:txBody>
                  <a:tcPr/>
                </a:tc>
                <a:tc>
                  <a:txBody>
                    <a:bodyPr/>
                    <a:lstStyle/>
                    <a:p>
                      <a:r>
                        <a:rPr lang="nl-NL" b="1" dirty="0">
                          <a:solidFill>
                            <a:srgbClr val="00B0F0"/>
                          </a:solidFill>
                        </a:rPr>
                        <a:t>Onboarding</a:t>
                      </a:r>
                      <a:r>
                        <a:rPr lang="nl-NL" dirty="0"/>
                        <a:t>programma bij indiensttreding of aangaan contractuele relatie. </a:t>
                      </a:r>
                    </a:p>
                    <a:p>
                      <a:r>
                        <a:rPr lang="nl-NL" dirty="0"/>
                        <a:t>Regelmatig </a:t>
                      </a:r>
                      <a:r>
                        <a:rPr lang="nl-NL" b="1" dirty="0">
                          <a:solidFill>
                            <a:srgbClr val="00B0F0"/>
                          </a:solidFill>
                        </a:rPr>
                        <a:t>trainingen</a:t>
                      </a:r>
                      <a:r>
                        <a:rPr lang="nl-NL" dirty="0"/>
                        <a:t> op gebied cyberweerbaarheid (zogenaamde </a:t>
                      </a:r>
                      <a:r>
                        <a:rPr lang="nl-NL" i="1" dirty="0"/>
                        <a:t>‘awareness’ </a:t>
                      </a:r>
                      <a:r>
                        <a:rPr lang="nl-NL" dirty="0"/>
                        <a:t>trainingen).</a:t>
                      </a:r>
                    </a:p>
                  </a:txBody>
                  <a:tcPr/>
                </a:tc>
                <a:extLst>
                  <a:ext uri="{0D108BD9-81ED-4DB2-BD59-A6C34878D82A}">
                    <a16:rowId xmlns:a16="http://schemas.microsoft.com/office/drawing/2014/main" val="1574361263"/>
                  </a:ext>
                </a:extLst>
              </a:tr>
              <a:tr h="370840">
                <a:tc>
                  <a:txBody>
                    <a:bodyPr/>
                    <a:lstStyle/>
                    <a:p>
                      <a:r>
                        <a:rPr lang="nl-NL" dirty="0"/>
                        <a:t>Alle </a:t>
                      </a:r>
                      <a:r>
                        <a:rPr lang="nl-NL" b="1" dirty="0">
                          <a:solidFill>
                            <a:srgbClr val="00B0F0"/>
                          </a:solidFill>
                        </a:rPr>
                        <a:t>externe partijen</a:t>
                      </a:r>
                      <a:r>
                        <a:rPr lang="nl-NL" dirty="0"/>
                        <a:t>: leveranciers, klanten, samenwerkingspartners, etc. met wie digitaal wordt samengewerkt. </a:t>
                      </a:r>
                    </a:p>
                  </a:txBody>
                  <a:tcPr/>
                </a:tc>
                <a:tc>
                  <a:txBody>
                    <a:bodyPr/>
                    <a:lstStyle/>
                    <a:p>
                      <a:r>
                        <a:rPr lang="nl-NL" dirty="0"/>
                        <a:t>Checken basis bewustzijn bij partners in de keten </a:t>
                      </a:r>
                      <a:r>
                        <a:rPr lang="nl-NL" i="1" dirty="0"/>
                        <a:t>(‘zwakste schakel’.....</a:t>
                      </a:r>
                      <a:r>
                        <a:rPr lang="nl-NL" dirty="0"/>
                        <a:t>)</a:t>
                      </a:r>
                    </a:p>
                    <a:p>
                      <a:r>
                        <a:rPr lang="nl-NL" dirty="0"/>
                        <a:t>Bespreken cyberveiligheid in </a:t>
                      </a:r>
                      <a:r>
                        <a:rPr lang="nl-NL" b="1" dirty="0">
                          <a:solidFill>
                            <a:srgbClr val="00B0F0"/>
                          </a:solidFill>
                        </a:rPr>
                        <a:t>keten</a:t>
                      </a:r>
                      <a:r>
                        <a:rPr lang="nl-NL" dirty="0"/>
                        <a:t>.</a:t>
                      </a:r>
                    </a:p>
                    <a:p>
                      <a:r>
                        <a:rPr lang="nl-NL" dirty="0"/>
                        <a:t>Cyberveiligheidsbepalingen in </a:t>
                      </a:r>
                      <a:r>
                        <a:rPr lang="nl-NL" b="1" dirty="0">
                          <a:solidFill>
                            <a:srgbClr val="00B0F0"/>
                          </a:solidFill>
                        </a:rPr>
                        <a:t>contracten</a:t>
                      </a:r>
                      <a:r>
                        <a:rPr lang="nl-NL" dirty="0"/>
                        <a:t>. </a:t>
                      </a:r>
                    </a:p>
                    <a:p>
                      <a:endParaRPr lang="nl-NL" dirty="0"/>
                    </a:p>
                  </a:txBody>
                  <a:tcPr/>
                </a:tc>
                <a:tc>
                  <a:txBody>
                    <a:bodyPr/>
                    <a:lstStyle/>
                    <a:p>
                      <a:r>
                        <a:rPr lang="nl-NL" dirty="0"/>
                        <a:t>Onderwerp </a:t>
                      </a:r>
                      <a:r>
                        <a:rPr lang="nl-NL" b="1" dirty="0">
                          <a:solidFill>
                            <a:srgbClr val="00B0F0"/>
                          </a:solidFill>
                        </a:rPr>
                        <a:t>cyberveiligheid</a:t>
                      </a:r>
                      <a:r>
                        <a:rPr lang="nl-NL" dirty="0"/>
                        <a:t> in de keten onderdeel maken van onderhandelingen om tot deal te komen. </a:t>
                      </a:r>
                    </a:p>
                  </a:txBody>
                  <a:tcPr/>
                </a:tc>
                <a:extLst>
                  <a:ext uri="{0D108BD9-81ED-4DB2-BD59-A6C34878D82A}">
                    <a16:rowId xmlns:a16="http://schemas.microsoft.com/office/drawing/2014/main" val="2658746355"/>
                  </a:ext>
                </a:extLst>
              </a:tr>
            </a:tbl>
          </a:graphicData>
        </a:graphic>
      </p:graphicFrame>
      <p:pic>
        <p:nvPicPr>
          <p:cNvPr id="4" name="Afbeelding 3">
            <a:extLst>
              <a:ext uri="{FF2B5EF4-FFF2-40B4-BE49-F238E27FC236}">
                <a16:creationId xmlns:a16="http://schemas.microsoft.com/office/drawing/2014/main" id="{6ABBF6E9-0EE2-2D74-F2D0-BA06ADFDD711}"/>
              </a:ext>
            </a:extLst>
          </p:cNvPr>
          <p:cNvPicPr>
            <a:picLocks noChangeAspect="1"/>
          </p:cNvPicPr>
          <p:nvPr/>
        </p:nvPicPr>
        <p:blipFill>
          <a:blip r:embed="rId2"/>
          <a:stretch>
            <a:fillRect/>
          </a:stretch>
        </p:blipFill>
        <p:spPr>
          <a:xfrm>
            <a:off x="898769" y="186825"/>
            <a:ext cx="1539631" cy="1205405"/>
          </a:xfrm>
          <a:prstGeom prst="rect">
            <a:avLst/>
          </a:prstGeom>
        </p:spPr>
      </p:pic>
    </p:spTree>
    <p:extLst>
      <p:ext uri="{BB962C8B-B14F-4D97-AF65-F5344CB8AC3E}">
        <p14:creationId xmlns:p14="http://schemas.microsoft.com/office/powerpoint/2010/main" val="666033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BF830-3E20-1118-EA83-FF3700D15F46}"/>
              </a:ext>
            </a:extLst>
          </p:cNvPr>
          <p:cNvSpPr>
            <a:spLocks noGrp="1"/>
          </p:cNvSpPr>
          <p:nvPr>
            <p:ph type="title"/>
          </p:nvPr>
        </p:nvSpPr>
        <p:spPr>
          <a:xfrm>
            <a:off x="2781945" y="357376"/>
            <a:ext cx="8571855" cy="1027105"/>
          </a:xfrm>
        </p:spPr>
        <p:txBody>
          <a:bodyPr>
            <a:normAutofit fontScale="90000"/>
          </a:bodyPr>
          <a:lstStyle/>
          <a:p>
            <a:r>
              <a:rPr lang="nl-NL" sz="3600" dirty="0"/>
              <a:t>Weten, kennen, kunnen: </a:t>
            </a:r>
            <a:br>
              <a:rPr lang="nl-NL" sz="3600" dirty="0"/>
            </a:br>
            <a:r>
              <a:rPr lang="nl-NL" sz="3600" dirty="0"/>
              <a:t>basiskennis en -vaardigheden</a:t>
            </a:r>
          </a:p>
        </p:txBody>
      </p:sp>
      <p:graphicFrame>
        <p:nvGraphicFramePr>
          <p:cNvPr id="6" name="Tabel 6">
            <a:extLst>
              <a:ext uri="{FF2B5EF4-FFF2-40B4-BE49-F238E27FC236}">
                <a16:creationId xmlns:a16="http://schemas.microsoft.com/office/drawing/2014/main" id="{C7BAEF19-8748-347C-29F4-4401F8C6A852}"/>
              </a:ext>
            </a:extLst>
          </p:cNvPr>
          <p:cNvGraphicFramePr>
            <a:graphicFrameLocks noGrp="1"/>
          </p:cNvGraphicFramePr>
          <p:nvPr>
            <p:ph idx="1"/>
            <p:extLst>
              <p:ext uri="{D42A27DB-BD31-4B8C-83A1-F6EECF244321}">
                <p14:modId xmlns:p14="http://schemas.microsoft.com/office/powerpoint/2010/main" val="3227389340"/>
              </p:ext>
            </p:extLst>
          </p:nvPr>
        </p:nvGraphicFramePr>
        <p:xfrm>
          <a:off x="830388" y="1538245"/>
          <a:ext cx="10807431" cy="6053029"/>
        </p:xfrm>
        <a:graphic>
          <a:graphicData uri="http://schemas.openxmlformats.org/drawingml/2006/table">
            <a:tbl>
              <a:tblPr firstRow="1" bandRow="1">
                <a:tableStyleId>{5A111915-BE36-4E01-A7E5-04B1672EAD32}</a:tableStyleId>
              </a:tblPr>
              <a:tblGrid>
                <a:gridCol w="3692838">
                  <a:extLst>
                    <a:ext uri="{9D8B030D-6E8A-4147-A177-3AD203B41FA5}">
                      <a16:colId xmlns:a16="http://schemas.microsoft.com/office/drawing/2014/main" val="4146211397"/>
                    </a:ext>
                  </a:extLst>
                </a:gridCol>
                <a:gridCol w="4279029">
                  <a:extLst>
                    <a:ext uri="{9D8B030D-6E8A-4147-A177-3AD203B41FA5}">
                      <a16:colId xmlns:a16="http://schemas.microsoft.com/office/drawing/2014/main" val="992596902"/>
                    </a:ext>
                  </a:extLst>
                </a:gridCol>
                <a:gridCol w="2835564">
                  <a:extLst>
                    <a:ext uri="{9D8B030D-6E8A-4147-A177-3AD203B41FA5}">
                      <a16:colId xmlns:a16="http://schemas.microsoft.com/office/drawing/2014/main" val="204375386"/>
                    </a:ext>
                  </a:extLst>
                </a:gridCol>
              </a:tblGrid>
              <a:tr h="475189">
                <a:tc>
                  <a:txBody>
                    <a:bodyPr/>
                    <a:lstStyle/>
                    <a:p>
                      <a:r>
                        <a:rPr lang="nl-NL" sz="2400" dirty="0"/>
                        <a:t>Voor wie?</a:t>
                      </a:r>
                    </a:p>
                  </a:txBody>
                  <a:tcPr/>
                </a:tc>
                <a:tc>
                  <a:txBody>
                    <a:bodyPr/>
                    <a:lstStyle/>
                    <a:p>
                      <a:r>
                        <a:rPr lang="nl-NL" sz="2400" dirty="0"/>
                        <a:t>Wat?</a:t>
                      </a:r>
                    </a:p>
                  </a:txBody>
                  <a:tcPr/>
                </a:tc>
                <a:tc>
                  <a:txBody>
                    <a:bodyPr/>
                    <a:lstStyle/>
                    <a:p>
                      <a:r>
                        <a:rPr lang="nl-NL" sz="2400" dirty="0"/>
                        <a:t>Hoe?</a:t>
                      </a:r>
                    </a:p>
                  </a:txBody>
                  <a:tcPr/>
                </a:tc>
                <a:extLst>
                  <a:ext uri="{0D108BD9-81ED-4DB2-BD59-A6C34878D82A}">
                    <a16:rowId xmlns:a16="http://schemas.microsoft.com/office/drawing/2014/main" val="1526467410"/>
                  </a:ext>
                </a:extLst>
              </a:tr>
              <a:tr h="4371735">
                <a:tc>
                  <a:txBody>
                    <a:bodyPr/>
                    <a:lstStyle/>
                    <a:p>
                      <a:pPr>
                        <a:lnSpc>
                          <a:spcPct val="110000"/>
                        </a:lnSpc>
                      </a:pPr>
                      <a:r>
                        <a:rPr lang="nl-NL" dirty="0"/>
                        <a:t>Ondernemer/eigenaar/directeur</a:t>
                      </a:r>
                    </a:p>
                    <a:p>
                      <a:pPr>
                        <a:lnSpc>
                          <a:spcPct val="110000"/>
                        </a:lnSpc>
                      </a:pPr>
                      <a:r>
                        <a:rPr lang="nl-NL" dirty="0"/>
                        <a:t>Directiesecretariaat</a:t>
                      </a:r>
                    </a:p>
                    <a:p>
                      <a:pPr>
                        <a:lnSpc>
                          <a:spcPct val="110000"/>
                        </a:lnSpc>
                      </a:pPr>
                      <a:r>
                        <a:rPr lang="nl-NL" dirty="0"/>
                        <a:t>Office/ facilitair manager</a:t>
                      </a:r>
                    </a:p>
                    <a:p>
                      <a:pPr>
                        <a:lnSpc>
                          <a:spcPct val="110000"/>
                        </a:lnSpc>
                      </a:pPr>
                      <a:r>
                        <a:rPr lang="nl-NL" dirty="0"/>
                        <a:t>Operationeel manager/hoofd bedrijfsvoering</a:t>
                      </a:r>
                    </a:p>
                    <a:p>
                      <a:pPr>
                        <a:lnSpc>
                          <a:spcPct val="110000"/>
                        </a:lnSpc>
                      </a:pPr>
                      <a:r>
                        <a:rPr lang="nl-NL" dirty="0"/>
                        <a:t>IT/technisch manager</a:t>
                      </a:r>
                    </a:p>
                    <a:p>
                      <a:pPr>
                        <a:lnSpc>
                          <a:spcPct val="110000"/>
                        </a:lnSpc>
                      </a:pPr>
                      <a:r>
                        <a:rPr lang="nl-NL" dirty="0"/>
                        <a:t>Personeelszaken/HR</a:t>
                      </a:r>
                    </a:p>
                    <a:p>
                      <a:pPr>
                        <a:lnSpc>
                          <a:spcPct val="110000"/>
                        </a:lnSpc>
                      </a:pPr>
                      <a:r>
                        <a:rPr lang="nl-NL" dirty="0"/>
                        <a:t>Financiële directeur/ controller</a:t>
                      </a:r>
                    </a:p>
                    <a:p>
                      <a:pPr>
                        <a:lnSpc>
                          <a:spcPct val="110000"/>
                        </a:lnSpc>
                      </a:pPr>
                      <a:r>
                        <a:rPr lang="nl-NL" dirty="0"/>
                        <a:t>Inkoopmanager</a:t>
                      </a:r>
                    </a:p>
                    <a:p>
                      <a:pPr>
                        <a:lnSpc>
                          <a:spcPct val="110000"/>
                        </a:lnSpc>
                      </a:pPr>
                      <a:r>
                        <a:rPr lang="nl-NL" dirty="0"/>
                        <a:t>Verkoopmanager</a:t>
                      </a:r>
                    </a:p>
                    <a:p>
                      <a:pPr>
                        <a:lnSpc>
                          <a:spcPct val="110000"/>
                        </a:lnSpc>
                      </a:pPr>
                      <a:r>
                        <a:rPr lang="nl-NL" dirty="0"/>
                        <a:t>Contractmanager</a:t>
                      </a:r>
                    </a:p>
                    <a:p>
                      <a:pPr>
                        <a:lnSpc>
                          <a:spcPct val="110000"/>
                        </a:lnSpc>
                      </a:pPr>
                      <a:r>
                        <a:rPr lang="nl-NL" dirty="0"/>
                        <a:t>Manager beveiliging gebouwen, terreinen, personen</a:t>
                      </a:r>
                    </a:p>
                    <a:p>
                      <a:pPr>
                        <a:lnSpc>
                          <a:spcPct val="110000"/>
                        </a:lnSpc>
                      </a:pPr>
                      <a:r>
                        <a:rPr lang="nl-NL" dirty="0"/>
                        <a:t>Lijnmanagers/ teamleiders</a:t>
                      </a:r>
                    </a:p>
                  </a:txBody>
                  <a:tcPr/>
                </a:tc>
                <a:tc>
                  <a:txBody>
                    <a:bodyPr/>
                    <a:lstStyle/>
                    <a:p>
                      <a:pPr marL="285750" indent="-285750">
                        <a:lnSpc>
                          <a:spcPct val="110000"/>
                        </a:lnSpc>
                        <a:buFont typeface="Courier New" panose="02070309020205020404" pitchFamily="49" charset="0"/>
                        <a:buChar char="o"/>
                      </a:pPr>
                      <a:r>
                        <a:rPr lang="nl-NL" dirty="0"/>
                        <a:t>algemene basiskennis over cyberveilig ondernemen voor alle medewerkers</a:t>
                      </a:r>
                    </a:p>
                    <a:p>
                      <a:pPr marL="285750" indent="-285750">
                        <a:lnSpc>
                          <a:spcPct val="110000"/>
                        </a:lnSpc>
                        <a:buFont typeface="Courier New" panose="02070309020205020404" pitchFamily="49" charset="0"/>
                        <a:buChar char="o"/>
                      </a:pPr>
                      <a:r>
                        <a:rPr lang="nl-NL" dirty="0"/>
                        <a:t>algemene kennis van de systemen en netwerken van het bedrijf en hun potentiële kwetsbaarheden</a:t>
                      </a:r>
                    </a:p>
                    <a:p>
                      <a:pPr marL="285750" marR="0" lvl="0" indent="-285750" algn="l" defTabSz="914400" rtl="0" eaLnBrk="1" fontAlgn="auto" latinLnBrk="0" hangingPunct="1">
                        <a:lnSpc>
                          <a:spcPct val="110000"/>
                        </a:lnSpc>
                        <a:spcBef>
                          <a:spcPts val="0"/>
                        </a:spcBef>
                        <a:spcAft>
                          <a:spcPts val="0"/>
                        </a:spcAft>
                        <a:buClrTx/>
                        <a:buSzTx/>
                        <a:buFont typeface="Courier New" panose="02070309020205020404" pitchFamily="49" charset="0"/>
                        <a:buChar char="o"/>
                        <a:tabLst/>
                        <a:defRPr/>
                      </a:pPr>
                      <a:r>
                        <a:rPr lang="nl-NL" dirty="0"/>
                        <a:t>kennis van het bedrijf, de organisatie, de processen en procedures bedrijfsbreed, met name beleid en coördinatie op cyberveiligheid </a:t>
                      </a:r>
                    </a:p>
                    <a:p>
                      <a:pPr marL="285750" marR="0" lvl="0" indent="-285750" algn="l" defTabSz="914400" rtl="0" eaLnBrk="1" fontAlgn="auto" latinLnBrk="0" hangingPunct="1">
                        <a:lnSpc>
                          <a:spcPct val="110000"/>
                        </a:lnSpc>
                        <a:spcBef>
                          <a:spcPts val="0"/>
                        </a:spcBef>
                        <a:spcAft>
                          <a:spcPts val="0"/>
                        </a:spcAft>
                        <a:buClrTx/>
                        <a:buSzTx/>
                        <a:buFont typeface="Courier New" panose="02070309020205020404" pitchFamily="49" charset="0"/>
                        <a:buChar char="o"/>
                        <a:tabLst/>
                        <a:defRPr/>
                      </a:pPr>
                      <a:r>
                        <a:rPr lang="nl-NL" dirty="0"/>
                        <a:t>grondige kennis en vaardigheden cyberveiligheid in eigen domein</a:t>
                      </a:r>
                    </a:p>
                    <a:p>
                      <a:pPr marL="285750" indent="-285750">
                        <a:lnSpc>
                          <a:spcPct val="110000"/>
                        </a:lnSpc>
                        <a:buFont typeface="Courier New" panose="02070309020205020404" pitchFamily="49" charset="0"/>
                        <a:buChar char="o"/>
                      </a:pPr>
                      <a:r>
                        <a:rPr lang="nl-NL" dirty="0"/>
                        <a:t>kennis van en inzicht in menselijk gedrag, voorbeeldgedrag, collega’s aanspreken </a:t>
                      </a:r>
                    </a:p>
                  </a:txBody>
                  <a:tcPr/>
                </a:tc>
                <a:tc>
                  <a:txBody>
                    <a:bodyPr/>
                    <a:lstStyle/>
                    <a:p>
                      <a:r>
                        <a:rPr lang="nl-NL" dirty="0"/>
                        <a:t>Integreren cyberveiligheid en cyber-risicomanagement  in reguliere bedrijfsprocessen. </a:t>
                      </a:r>
                    </a:p>
                    <a:p>
                      <a:endParaRPr lang="nl-NL" dirty="0"/>
                    </a:p>
                    <a:p>
                      <a:r>
                        <a:rPr lang="nl-NL" dirty="0"/>
                        <a:t>Duidelijk vastleggen van beleid en coördinatie: wie doet wat? </a:t>
                      </a:r>
                    </a:p>
                    <a:p>
                      <a:endParaRPr lang="nl-NL" dirty="0"/>
                    </a:p>
                    <a:p>
                      <a:r>
                        <a:rPr lang="nl-NL" dirty="0"/>
                        <a:t>Wie is primaire contact voor (externe) IT-leverancier? Bij voorkeur los van de de IT-organisatie – enige afstand tot IT: scheiding van functies IT en controle. </a:t>
                      </a:r>
                    </a:p>
                    <a:p>
                      <a:endParaRPr lang="nl-NL" dirty="0"/>
                    </a:p>
                    <a:p>
                      <a:endParaRPr lang="nl-NL" dirty="0"/>
                    </a:p>
                    <a:p>
                      <a:endParaRPr lang="nl-NL" dirty="0"/>
                    </a:p>
                    <a:p>
                      <a:endParaRPr lang="nl-NL" dirty="0"/>
                    </a:p>
                    <a:p>
                      <a:endParaRPr lang="nl-NL" dirty="0"/>
                    </a:p>
                  </a:txBody>
                  <a:tcPr/>
                </a:tc>
                <a:extLst>
                  <a:ext uri="{0D108BD9-81ED-4DB2-BD59-A6C34878D82A}">
                    <a16:rowId xmlns:a16="http://schemas.microsoft.com/office/drawing/2014/main" val="1574361263"/>
                  </a:ext>
                </a:extLst>
              </a:tr>
            </a:tbl>
          </a:graphicData>
        </a:graphic>
      </p:graphicFrame>
      <p:pic>
        <p:nvPicPr>
          <p:cNvPr id="4" name="Afbeelding 3">
            <a:extLst>
              <a:ext uri="{FF2B5EF4-FFF2-40B4-BE49-F238E27FC236}">
                <a16:creationId xmlns:a16="http://schemas.microsoft.com/office/drawing/2014/main" id="{6ABBF6E9-0EE2-2D74-F2D0-BA06ADFDD711}"/>
              </a:ext>
            </a:extLst>
          </p:cNvPr>
          <p:cNvPicPr>
            <a:picLocks noChangeAspect="1"/>
          </p:cNvPicPr>
          <p:nvPr/>
        </p:nvPicPr>
        <p:blipFill>
          <a:blip r:embed="rId2"/>
          <a:stretch>
            <a:fillRect/>
          </a:stretch>
        </p:blipFill>
        <p:spPr>
          <a:xfrm>
            <a:off x="898769" y="186825"/>
            <a:ext cx="1539631" cy="1205405"/>
          </a:xfrm>
          <a:prstGeom prst="rect">
            <a:avLst/>
          </a:prstGeom>
        </p:spPr>
      </p:pic>
      <p:sp>
        <p:nvSpPr>
          <p:cNvPr id="3" name="Rechteraccolade 2">
            <a:extLst>
              <a:ext uri="{FF2B5EF4-FFF2-40B4-BE49-F238E27FC236}">
                <a16:creationId xmlns:a16="http://schemas.microsoft.com/office/drawing/2014/main" id="{68814D13-0722-9B19-2254-7DF7412D5887}"/>
              </a:ext>
            </a:extLst>
          </p:cNvPr>
          <p:cNvSpPr/>
          <p:nvPr/>
        </p:nvSpPr>
        <p:spPr>
          <a:xfrm>
            <a:off x="4014266" y="2047631"/>
            <a:ext cx="335201" cy="4267199"/>
          </a:xfrm>
          <a:prstGeom prst="rightBrace">
            <a:avLst>
              <a:gd name="adj1" fmla="val 11022"/>
              <a:gd name="adj2" fmla="val 50349"/>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Tree>
    <p:extLst>
      <p:ext uri="{BB962C8B-B14F-4D97-AF65-F5344CB8AC3E}">
        <p14:creationId xmlns:p14="http://schemas.microsoft.com/office/powerpoint/2010/main" val="7558390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BF830-3E20-1118-EA83-FF3700D15F46}"/>
              </a:ext>
            </a:extLst>
          </p:cNvPr>
          <p:cNvSpPr>
            <a:spLocks noGrp="1"/>
          </p:cNvSpPr>
          <p:nvPr>
            <p:ph type="title"/>
          </p:nvPr>
        </p:nvSpPr>
        <p:spPr>
          <a:xfrm>
            <a:off x="2797441" y="365125"/>
            <a:ext cx="7439187" cy="1027105"/>
          </a:xfrm>
        </p:spPr>
        <p:txBody>
          <a:bodyPr>
            <a:normAutofit fontScale="90000"/>
          </a:bodyPr>
          <a:lstStyle/>
          <a:p>
            <a:r>
              <a:rPr lang="nl-NL" sz="3600" dirty="0"/>
              <a:t>Weten, kennen, kunnen: gevorderd niveau kennis en vaardigheden</a:t>
            </a:r>
          </a:p>
        </p:txBody>
      </p:sp>
      <p:graphicFrame>
        <p:nvGraphicFramePr>
          <p:cNvPr id="6" name="Tabel 6">
            <a:extLst>
              <a:ext uri="{FF2B5EF4-FFF2-40B4-BE49-F238E27FC236}">
                <a16:creationId xmlns:a16="http://schemas.microsoft.com/office/drawing/2014/main" id="{C7BAEF19-8748-347C-29F4-4401F8C6A852}"/>
              </a:ext>
            </a:extLst>
          </p:cNvPr>
          <p:cNvGraphicFramePr>
            <a:graphicFrameLocks noGrp="1"/>
          </p:cNvGraphicFramePr>
          <p:nvPr>
            <p:ph idx="1"/>
            <p:extLst>
              <p:ext uri="{D42A27DB-BD31-4B8C-83A1-F6EECF244321}">
                <p14:modId xmlns:p14="http://schemas.microsoft.com/office/powerpoint/2010/main" val="1373713092"/>
              </p:ext>
            </p:extLst>
          </p:nvPr>
        </p:nvGraphicFramePr>
        <p:xfrm>
          <a:off x="838203" y="1616397"/>
          <a:ext cx="10515597" cy="4881388"/>
        </p:xfrm>
        <a:graphic>
          <a:graphicData uri="http://schemas.openxmlformats.org/drawingml/2006/table">
            <a:tbl>
              <a:tblPr firstRow="1" bandRow="1">
                <a:tableStyleId>{5A111915-BE36-4E01-A7E5-04B1672EAD32}</a:tableStyleId>
              </a:tblPr>
              <a:tblGrid>
                <a:gridCol w="3505199">
                  <a:extLst>
                    <a:ext uri="{9D8B030D-6E8A-4147-A177-3AD203B41FA5}">
                      <a16:colId xmlns:a16="http://schemas.microsoft.com/office/drawing/2014/main" val="4146211397"/>
                    </a:ext>
                  </a:extLst>
                </a:gridCol>
                <a:gridCol w="3925275">
                  <a:extLst>
                    <a:ext uri="{9D8B030D-6E8A-4147-A177-3AD203B41FA5}">
                      <a16:colId xmlns:a16="http://schemas.microsoft.com/office/drawing/2014/main" val="992596902"/>
                    </a:ext>
                  </a:extLst>
                </a:gridCol>
                <a:gridCol w="3085123">
                  <a:extLst>
                    <a:ext uri="{9D8B030D-6E8A-4147-A177-3AD203B41FA5}">
                      <a16:colId xmlns:a16="http://schemas.microsoft.com/office/drawing/2014/main" val="204375386"/>
                    </a:ext>
                  </a:extLst>
                </a:gridCol>
              </a:tblGrid>
              <a:tr h="580533">
                <a:tc>
                  <a:txBody>
                    <a:bodyPr/>
                    <a:lstStyle/>
                    <a:p>
                      <a:r>
                        <a:rPr lang="nl-NL" sz="2400" dirty="0"/>
                        <a:t>Voor wie?</a:t>
                      </a:r>
                    </a:p>
                  </a:txBody>
                  <a:tcPr/>
                </a:tc>
                <a:tc>
                  <a:txBody>
                    <a:bodyPr/>
                    <a:lstStyle/>
                    <a:p>
                      <a:r>
                        <a:rPr lang="nl-NL" sz="2400" dirty="0"/>
                        <a:t>Wat?</a:t>
                      </a:r>
                    </a:p>
                  </a:txBody>
                  <a:tcPr/>
                </a:tc>
                <a:tc>
                  <a:txBody>
                    <a:bodyPr/>
                    <a:lstStyle/>
                    <a:p>
                      <a:r>
                        <a:rPr lang="nl-NL" sz="2400" dirty="0"/>
                        <a:t>Hoe?</a:t>
                      </a:r>
                    </a:p>
                  </a:txBody>
                  <a:tcPr/>
                </a:tc>
                <a:extLst>
                  <a:ext uri="{0D108BD9-81ED-4DB2-BD59-A6C34878D82A}">
                    <a16:rowId xmlns:a16="http://schemas.microsoft.com/office/drawing/2014/main" val="1526467410"/>
                  </a:ext>
                </a:extLst>
              </a:tr>
              <a:tr h="4295944">
                <a:tc>
                  <a:txBody>
                    <a:bodyPr/>
                    <a:lstStyle/>
                    <a:p>
                      <a:pPr>
                        <a:lnSpc>
                          <a:spcPct val="110000"/>
                        </a:lnSpc>
                      </a:pPr>
                      <a:r>
                        <a:rPr lang="nl-NL" dirty="0"/>
                        <a:t>Technisch specialist cybersecurity</a:t>
                      </a:r>
                    </a:p>
                    <a:p>
                      <a:pPr>
                        <a:lnSpc>
                          <a:spcPct val="110000"/>
                        </a:lnSpc>
                      </a:pPr>
                      <a:r>
                        <a:rPr lang="nl-NL" dirty="0"/>
                        <a:t>IT-manager</a:t>
                      </a:r>
                    </a:p>
                    <a:p>
                      <a:pPr>
                        <a:lnSpc>
                          <a:spcPct val="110000"/>
                        </a:lnSpc>
                      </a:pPr>
                      <a:r>
                        <a:rPr lang="nl-NL" dirty="0"/>
                        <a:t>Hoofd bedrijfsvoering</a:t>
                      </a:r>
                    </a:p>
                    <a:p>
                      <a:pPr>
                        <a:lnSpc>
                          <a:spcPct val="110000"/>
                        </a:lnSpc>
                      </a:pPr>
                      <a:r>
                        <a:rPr lang="nl-NL" dirty="0"/>
                        <a:t>Operationeel manager</a:t>
                      </a:r>
                    </a:p>
                    <a:p>
                      <a:pPr>
                        <a:lnSpc>
                          <a:spcPct val="110000"/>
                        </a:lnSpc>
                      </a:pPr>
                      <a:r>
                        <a:rPr lang="nl-NL" dirty="0"/>
                        <a:t>Hoofd techniek</a:t>
                      </a:r>
                    </a:p>
                    <a:p>
                      <a:pPr>
                        <a:lnSpc>
                          <a:spcPct val="110000"/>
                        </a:lnSpc>
                      </a:pPr>
                      <a:r>
                        <a:rPr lang="nl-NL" dirty="0"/>
                        <a:t>Coördinator cyberveiligheid</a:t>
                      </a:r>
                    </a:p>
                    <a:p>
                      <a:pPr>
                        <a:lnSpc>
                          <a:spcPct val="110000"/>
                        </a:lnSpc>
                      </a:pPr>
                      <a:endParaRPr lang="nl-NL" dirty="0"/>
                    </a:p>
                    <a:p>
                      <a:pPr>
                        <a:lnSpc>
                          <a:spcPct val="110000"/>
                        </a:lnSpc>
                      </a:pPr>
                      <a:r>
                        <a:rPr lang="nl-NL" i="1" dirty="0">
                          <a:solidFill>
                            <a:schemeClr val="accent1"/>
                          </a:solidFill>
                        </a:rPr>
                        <a:t>Binnen het bedrijf is er </a:t>
                      </a:r>
                      <a:r>
                        <a:rPr lang="nl-NL" b="1" i="1" dirty="0">
                          <a:solidFill>
                            <a:schemeClr val="accent1"/>
                          </a:solidFill>
                        </a:rPr>
                        <a:t>één contactpersoon voor de externe IT-leverancier. </a:t>
                      </a:r>
                      <a:r>
                        <a:rPr lang="nl-NL" i="1" dirty="0">
                          <a:solidFill>
                            <a:schemeClr val="accent1"/>
                          </a:solidFill>
                        </a:rPr>
                        <a:t>Deze persoon is vaardig op Techniek, Mens én Beleid &amp; Organisatie en heeft enige afstand tot IT (scheiding functies IT en controle). </a:t>
                      </a:r>
                    </a:p>
                  </a:txBody>
                  <a:tcPr/>
                </a:tc>
                <a:tc>
                  <a:txBody>
                    <a:bodyPr/>
                    <a:lstStyle/>
                    <a:p>
                      <a:pPr marL="285750" indent="-285750">
                        <a:lnSpc>
                          <a:spcPct val="110000"/>
                        </a:lnSpc>
                        <a:buFont typeface="Courier New" panose="02070309020205020404" pitchFamily="49" charset="0"/>
                        <a:buChar char="o"/>
                      </a:pPr>
                      <a:r>
                        <a:rPr lang="nl-NL" dirty="0"/>
                        <a:t>kennis, inzicht en vaardigheden op cybersecurity werkveld techniek die (veel) dieper gaat dan het basisniveau voor managers</a:t>
                      </a:r>
                    </a:p>
                    <a:p>
                      <a:pPr marL="285750" indent="-285750">
                        <a:lnSpc>
                          <a:spcPct val="110000"/>
                        </a:lnSpc>
                        <a:buFont typeface="Courier New" panose="02070309020205020404" pitchFamily="49" charset="0"/>
                        <a:buChar char="o"/>
                      </a:pPr>
                      <a:r>
                        <a:rPr lang="nl-NL" dirty="0"/>
                        <a:t>inzicht in beveiligingsaspecten van software, hardware, systemen en netwerken</a:t>
                      </a:r>
                    </a:p>
                    <a:p>
                      <a:pPr marL="285750" indent="-285750">
                        <a:lnSpc>
                          <a:spcPct val="110000"/>
                        </a:lnSpc>
                        <a:buFont typeface="Courier New" panose="02070309020205020404" pitchFamily="49" charset="0"/>
                        <a:buChar char="o"/>
                      </a:pPr>
                      <a:r>
                        <a:rPr lang="nl-NL" dirty="0"/>
                        <a:t>de ‘taal van IT’ verstaan en spreken om goed te kunnen communiceren met externe technische specialisten (IT-leverancier, leveranciers van systemen, machines, etc.)</a:t>
                      </a:r>
                    </a:p>
                  </a:txBody>
                  <a:tcPr/>
                </a:tc>
                <a:tc>
                  <a:txBody>
                    <a:bodyPr/>
                    <a:lstStyle/>
                    <a:p>
                      <a:r>
                        <a:rPr lang="nl-NL" dirty="0"/>
                        <a:t>IT- en/of technische achtergrond/opleiding</a:t>
                      </a:r>
                    </a:p>
                    <a:p>
                      <a:endParaRPr lang="nl-NL" dirty="0"/>
                    </a:p>
                    <a:p>
                      <a:r>
                        <a:rPr lang="nl-NL" dirty="0"/>
                        <a:t>Periodieke bijscholing op gebied cyberweerbaarheid</a:t>
                      </a:r>
                    </a:p>
                    <a:p>
                      <a:endParaRPr lang="nl-NL" dirty="0"/>
                    </a:p>
                    <a:p>
                      <a:r>
                        <a:rPr lang="nl-NL" dirty="0"/>
                        <a:t>Leven lang leren en ontwikkelen ‘mindset’</a:t>
                      </a:r>
                    </a:p>
                    <a:p>
                      <a:endParaRPr lang="nl-NL" dirty="0"/>
                    </a:p>
                  </a:txBody>
                  <a:tcPr/>
                </a:tc>
                <a:extLst>
                  <a:ext uri="{0D108BD9-81ED-4DB2-BD59-A6C34878D82A}">
                    <a16:rowId xmlns:a16="http://schemas.microsoft.com/office/drawing/2014/main" val="1574361263"/>
                  </a:ext>
                </a:extLst>
              </a:tr>
            </a:tbl>
          </a:graphicData>
        </a:graphic>
      </p:graphicFrame>
      <p:pic>
        <p:nvPicPr>
          <p:cNvPr id="4" name="Afbeelding 3">
            <a:extLst>
              <a:ext uri="{FF2B5EF4-FFF2-40B4-BE49-F238E27FC236}">
                <a16:creationId xmlns:a16="http://schemas.microsoft.com/office/drawing/2014/main" id="{6ABBF6E9-0EE2-2D74-F2D0-BA06ADFDD711}"/>
              </a:ext>
            </a:extLst>
          </p:cNvPr>
          <p:cNvPicPr>
            <a:picLocks noChangeAspect="1"/>
          </p:cNvPicPr>
          <p:nvPr/>
        </p:nvPicPr>
        <p:blipFill>
          <a:blip r:embed="rId2"/>
          <a:stretch>
            <a:fillRect/>
          </a:stretch>
        </p:blipFill>
        <p:spPr>
          <a:xfrm>
            <a:off x="898769" y="186825"/>
            <a:ext cx="1539631" cy="1205405"/>
          </a:xfrm>
          <a:prstGeom prst="rect">
            <a:avLst/>
          </a:prstGeom>
        </p:spPr>
      </p:pic>
    </p:spTree>
    <p:extLst>
      <p:ext uri="{BB962C8B-B14F-4D97-AF65-F5344CB8AC3E}">
        <p14:creationId xmlns:p14="http://schemas.microsoft.com/office/powerpoint/2010/main" val="14179051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326EA89-FC84-3DA2-3D37-284C23BEC3FF}"/>
              </a:ext>
            </a:extLst>
          </p:cNvPr>
          <p:cNvSpPr>
            <a:spLocks noGrp="1"/>
          </p:cNvSpPr>
          <p:nvPr>
            <p:ph sz="half" idx="1"/>
          </p:nvPr>
        </p:nvSpPr>
        <p:spPr>
          <a:xfrm>
            <a:off x="838200" y="1825625"/>
            <a:ext cx="4606159" cy="4351338"/>
          </a:xfrm>
          <a:ln w="19050">
            <a:solidFill>
              <a:schemeClr val="accent1"/>
            </a:solidFill>
          </a:ln>
        </p:spPr>
        <p:txBody>
          <a:bodyPr>
            <a:normAutofit/>
          </a:bodyPr>
          <a:lstStyle/>
          <a:p>
            <a:pPr marL="0" indent="0">
              <a:buNone/>
            </a:pPr>
            <a:r>
              <a:rPr lang="nl-NL" sz="2400" b="1" dirty="0">
                <a:solidFill>
                  <a:schemeClr val="accent6"/>
                </a:solidFill>
              </a:rPr>
              <a:t>Cluster van taken:</a:t>
            </a:r>
          </a:p>
          <a:p>
            <a:pPr marL="0" indent="0">
              <a:buNone/>
            </a:pPr>
            <a:r>
              <a:rPr lang="nl-NL" sz="2000" dirty="0"/>
              <a:t>Stap-voor-stap </a:t>
            </a:r>
            <a:r>
              <a:rPr lang="nl-NL" sz="2000" b="1" dirty="0"/>
              <a:t>risicoanalyse</a:t>
            </a:r>
            <a:r>
              <a:rPr lang="nl-NL" sz="2000" dirty="0"/>
              <a:t> opzetten:</a:t>
            </a:r>
          </a:p>
          <a:p>
            <a:r>
              <a:rPr lang="nl-NL" sz="2000" dirty="0"/>
              <a:t>wat beschermen?</a:t>
            </a:r>
          </a:p>
          <a:p>
            <a:r>
              <a:rPr lang="nl-NL" sz="2000" dirty="0"/>
              <a:t>externe en interne cyberrisico’s in kaart brengen</a:t>
            </a:r>
          </a:p>
          <a:p>
            <a:r>
              <a:rPr lang="nl-NL" sz="2000" dirty="0"/>
              <a:t>schatten omvang risico’s en scenario’s analyseren</a:t>
            </a:r>
          </a:p>
          <a:p>
            <a:r>
              <a:rPr lang="nl-NL" sz="2000" dirty="0"/>
              <a:t>vaststellen acceptabel/niet acceptabel</a:t>
            </a:r>
          </a:p>
          <a:p>
            <a:r>
              <a:rPr lang="nl-NL" sz="2000" dirty="0"/>
              <a:t>serie maatregelen nemen om risico’s te beperken</a:t>
            </a:r>
          </a:p>
          <a:p>
            <a:pPr marL="0" indent="0">
              <a:buNone/>
            </a:pPr>
            <a:r>
              <a:rPr lang="nl-NL" sz="1800" i="1" dirty="0">
                <a:solidFill>
                  <a:schemeClr val="accent6"/>
                </a:solidFill>
              </a:rPr>
              <a:t>Dit is voor middelgrote mkb-bedrijven; voor kleiner mkb volstaat goed gesprek over risico’s.</a:t>
            </a:r>
          </a:p>
          <a:p>
            <a:endParaRPr lang="nl-NL" sz="2000" dirty="0">
              <a:solidFill>
                <a:schemeClr val="accent6"/>
              </a:solidFill>
            </a:endParaRPr>
          </a:p>
          <a:p>
            <a:endParaRPr lang="nl-NL" sz="2000" dirty="0">
              <a:solidFill>
                <a:schemeClr val="accent6"/>
              </a:solidFill>
            </a:endParaRPr>
          </a:p>
          <a:p>
            <a:pPr marL="0" indent="0">
              <a:buNone/>
            </a:pPr>
            <a:endParaRPr lang="nl-NL" sz="2000" dirty="0">
              <a:solidFill>
                <a:schemeClr val="accent6"/>
              </a:solidFill>
            </a:endParaRPr>
          </a:p>
        </p:txBody>
      </p:sp>
      <p:sp>
        <p:nvSpPr>
          <p:cNvPr id="4" name="Tijdelijke aanduiding voor inhoud 3">
            <a:extLst>
              <a:ext uri="{FF2B5EF4-FFF2-40B4-BE49-F238E27FC236}">
                <a16:creationId xmlns:a16="http://schemas.microsoft.com/office/drawing/2014/main" id="{0955F2AB-1394-0997-21CC-3152AC05C272}"/>
              </a:ext>
            </a:extLst>
          </p:cNvPr>
          <p:cNvSpPr>
            <a:spLocks noGrp="1"/>
          </p:cNvSpPr>
          <p:nvPr>
            <p:ph sz="half" idx="2"/>
          </p:nvPr>
        </p:nvSpPr>
        <p:spPr>
          <a:xfrm>
            <a:off x="6096000" y="1825625"/>
            <a:ext cx="5257800" cy="1968609"/>
          </a:xfrm>
          <a:ln w="19050">
            <a:solidFill>
              <a:schemeClr val="accent1"/>
            </a:solidFill>
          </a:ln>
        </p:spPr>
        <p:txBody>
          <a:bodyPr>
            <a:normAutofit/>
          </a:bodyPr>
          <a:lstStyle/>
          <a:p>
            <a:pPr marL="0" indent="0">
              <a:buNone/>
            </a:pPr>
            <a:r>
              <a:rPr lang="nl-NL" sz="2400" b="1" dirty="0">
                <a:solidFill>
                  <a:schemeClr val="accent6"/>
                </a:solidFill>
              </a:rPr>
              <a:t>Intern:</a:t>
            </a:r>
          </a:p>
          <a:p>
            <a:pPr marL="0" indent="0">
              <a:buNone/>
            </a:pPr>
            <a:r>
              <a:rPr lang="nl-NL" sz="2000" dirty="0"/>
              <a:t>Ondernemer/ eigenaar/ algemene en/of financiële directeur</a:t>
            </a:r>
          </a:p>
          <a:p>
            <a:pPr marL="0" indent="0">
              <a:buNone/>
            </a:pPr>
            <a:r>
              <a:rPr lang="nl-NL" sz="2000" i="1" dirty="0">
                <a:solidFill>
                  <a:schemeClr val="accent1"/>
                </a:solidFill>
              </a:rPr>
              <a:t>Eindverantwoordelijkheid en aansturing bij de ondernemer zelf. </a:t>
            </a:r>
          </a:p>
        </p:txBody>
      </p:sp>
      <p:pic>
        <p:nvPicPr>
          <p:cNvPr id="5" name="Afbeelding 4">
            <a:extLst>
              <a:ext uri="{FF2B5EF4-FFF2-40B4-BE49-F238E27FC236}">
                <a16:creationId xmlns:a16="http://schemas.microsoft.com/office/drawing/2014/main" id="{98FA3FA3-FA18-81EF-E4FB-2291714B4967}"/>
              </a:ext>
            </a:extLst>
          </p:cNvPr>
          <p:cNvPicPr>
            <a:picLocks noChangeAspect="1"/>
          </p:cNvPicPr>
          <p:nvPr/>
        </p:nvPicPr>
        <p:blipFill>
          <a:blip r:embed="rId2"/>
          <a:stretch>
            <a:fillRect/>
          </a:stretch>
        </p:blipFill>
        <p:spPr>
          <a:xfrm>
            <a:off x="536029" y="196817"/>
            <a:ext cx="1624308" cy="1528195"/>
          </a:xfrm>
          <a:prstGeom prst="rect">
            <a:avLst/>
          </a:prstGeom>
        </p:spPr>
      </p:pic>
      <p:sp>
        <p:nvSpPr>
          <p:cNvPr id="6" name="Titel 1">
            <a:extLst>
              <a:ext uri="{FF2B5EF4-FFF2-40B4-BE49-F238E27FC236}">
                <a16:creationId xmlns:a16="http://schemas.microsoft.com/office/drawing/2014/main" id="{EF029E6F-372B-CD3A-02CF-9067BDEE4DAB}"/>
              </a:ext>
            </a:extLst>
          </p:cNvPr>
          <p:cNvSpPr>
            <a:spLocks noGrp="1"/>
          </p:cNvSpPr>
          <p:nvPr>
            <p:ph type="title"/>
          </p:nvPr>
        </p:nvSpPr>
        <p:spPr>
          <a:xfrm>
            <a:off x="2264978" y="458687"/>
            <a:ext cx="9301655" cy="1004454"/>
          </a:xfrm>
        </p:spPr>
        <p:txBody>
          <a:bodyPr>
            <a:normAutofit/>
          </a:bodyPr>
          <a:lstStyle/>
          <a:p>
            <a:r>
              <a:rPr lang="nl-NL" sz="3600" dirty="0"/>
              <a:t>Hoe taken beleggen? Wie doet wat?</a:t>
            </a:r>
          </a:p>
        </p:txBody>
      </p:sp>
      <p:sp>
        <p:nvSpPr>
          <p:cNvPr id="7" name="Tijdelijke aanduiding voor inhoud 3">
            <a:extLst>
              <a:ext uri="{FF2B5EF4-FFF2-40B4-BE49-F238E27FC236}">
                <a16:creationId xmlns:a16="http://schemas.microsoft.com/office/drawing/2014/main" id="{FE3F7189-AB45-3CD8-88F9-250A9806D2E5}"/>
              </a:ext>
            </a:extLst>
          </p:cNvPr>
          <p:cNvSpPr txBox="1">
            <a:spLocks/>
          </p:cNvSpPr>
          <p:nvPr/>
        </p:nvSpPr>
        <p:spPr>
          <a:xfrm>
            <a:off x="6096000" y="4208354"/>
            <a:ext cx="5257800" cy="1968609"/>
          </a:xfrm>
          <a:prstGeom prst="rect">
            <a:avLst/>
          </a:prstGeom>
          <a:ln w="19050">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solidFill>
                  <a:schemeClr val="accent6"/>
                </a:solidFill>
              </a:rPr>
              <a:t>Extern:</a:t>
            </a:r>
          </a:p>
          <a:p>
            <a:pPr marL="0" indent="0">
              <a:lnSpc>
                <a:spcPct val="110000"/>
              </a:lnSpc>
              <a:buFont typeface="Arial" panose="020B0604020202020204" pitchFamily="34" charset="0"/>
              <a:buNone/>
            </a:pPr>
            <a:r>
              <a:rPr lang="nl-NL" sz="2000" dirty="0"/>
              <a:t>Adviseur of risicomanagement specialist met expertise in IT/cyberweerbaarheid, bij voorkeur onafhankelijk van IT-leverancier</a:t>
            </a:r>
          </a:p>
        </p:txBody>
      </p:sp>
      <p:sp>
        <p:nvSpPr>
          <p:cNvPr id="8" name="Rechthoek 7">
            <a:extLst>
              <a:ext uri="{FF2B5EF4-FFF2-40B4-BE49-F238E27FC236}">
                <a16:creationId xmlns:a16="http://schemas.microsoft.com/office/drawing/2014/main" id="{A1C1863D-7348-B1AE-51B4-BC7CDD783691}"/>
              </a:ext>
            </a:extLst>
          </p:cNvPr>
          <p:cNvSpPr/>
          <p:nvPr/>
        </p:nvSpPr>
        <p:spPr>
          <a:xfrm>
            <a:off x="10134838" y="327353"/>
            <a:ext cx="1229979" cy="126712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6000" dirty="0"/>
              <a:t>2</a:t>
            </a:r>
          </a:p>
        </p:txBody>
      </p:sp>
      <p:cxnSp>
        <p:nvCxnSpPr>
          <p:cNvPr id="14" name="Rechte verbindingslijn met pijl 13">
            <a:extLst>
              <a:ext uri="{FF2B5EF4-FFF2-40B4-BE49-F238E27FC236}">
                <a16:creationId xmlns:a16="http://schemas.microsoft.com/office/drawing/2014/main" id="{5338D75B-8332-5537-728B-8202848C8B7A}"/>
              </a:ext>
            </a:extLst>
          </p:cNvPr>
          <p:cNvCxnSpPr>
            <a:stCxn id="3" idx="3"/>
            <a:endCxn id="4" idx="1"/>
          </p:cNvCxnSpPr>
          <p:nvPr/>
        </p:nvCxnSpPr>
        <p:spPr>
          <a:xfrm flipV="1">
            <a:off x="5444359" y="2809930"/>
            <a:ext cx="651641" cy="119136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AC135839-9570-F810-4A4E-6465E44D4B20}"/>
              </a:ext>
            </a:extLst>
          </p:cNvPr>
          <p:cNvCxnSpPr>
            <a:stCxn id="3" idx="3"/>
            <a:endCxn id="7" idx="1"/>
          </p:cNvCxnSpPr>
          <p:nvPr/>
        </p:nvCxnSpPr>
        <p:spPr>
          <a:xfrm>
            <a:off x="5444359" y="4001294"/>
            <a:ext cx="651641" cy="119136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CE7D6437-F75F-CD8F-46B0-AEE3D57E6229}"/>
              </a:ext>
            </a:extLst>
          </p:cNvPr>
          <p:cNvCxnSpPr>
            <a:stCxn id="4" idx="2"/>
            <a:endCxn id="7" idx="0"/>
          </p:cNvCxnSpPr>
          <p:nvPr/>
        </p:nvCxnSpPr>
        <p:spPr>
          <a:xfrm>
            <a:off x="8724900" y="3794234"/>
            <a:ext cx="0" cy="414120"/>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5006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BF830-3E20-1118-EA83-FF3700D15F46}"/>
              </a:ext>
            </a:extLst>
          </p:cNvPr>
          <p:cNvSpPr>
            <a:spLocks noGrp="1"/>
          </p:cNvSpPr>
          <p:nvPr>
            <p:ph type="title"/>
          </p:nvPr>
        </p:nvSpPr>
        <p:spPr>
          <a:xfrm>
            <a:off x="2650210" y="365125"/>
            <a:ext cx="8703590" cy="1027105"/>
          </a:xfrm>
        </p:spPr>
        <p:txBody>
          <a:bodyPr>
            <a:normAutofit fontScale="90000"/>
          </a:bodyPr>
          <a:lstStyle/>
          <a:p>
            <a:r>
              <a:rPr lang="nl-NL" sz="3600" dirty="0"/>
              <a:t>Weten, kennen, kunnen: expert niveau </a:t>
            </a:r>
            <a:br>
              <a:rPr lang="nl-NL" sz="3600" dirty="0"/>
            </a:br>
            <a:r>
              <a:rPr lang="nl-NL" sz="3600" dirty="0"/>
              <a:t>kennis en vaardigheden</a:t>
            </a:r>
          </a:p>
        </p:txBody>
      </p:sp>
      <p:graphicFrame>
        <p:nvGraphicFramePr>
          <p:cNvPr id="6" name="Tabel 6">
            <a:extLst>
              <a:ext uri="{FF2B5EF4-FFF2-40B4-BE49-F238E27FC236}">
                <a16:creationId xmlns:a16="http://schemas.microsoft.com/office/drawing/2014/main" id="{C7BAEF19-8748-347C-29F4-4401F8C6A852}"/>
              </a:ext>
            </a:extLst>
          </p:cNvPr>
          <p:cNvGraphicFramePr>
            <a:graphicFrameLocks noGrp="1"/>
          </p:cNvGraphicFramePr>
          <p:nvPr>
            <p:ph idx="1"/>
            <p:extLst>
              <p:ext uri="{D42A27DB-BD31-4B8C-83A1-F6EECF244321}">
                <p14:modId xmlns:p14="http://schemas.microsoft.com/office/powerpoint/2010/main" val="2847671271"/>
              </p:ext>
            </p:extLst>
          </p:nvPr>
        </p:nvGraphicFramePr>
        <p:xfrm>
          <a:off x="838203" y="1616398"/>
          <a:ext cx="10515597" cy="4154551"/>
        </p:xfrm>
        <a:graphic>
          <a:graphicData uri="http://schemas.openxmlformats.org/drawingml/2006/table">
            <a:tbl>
              <a:tblPr firstRow="1" bandRow="1">
                <a:tableStyleId>{5A111915-BE36-4E01-A7E5-04B1672EAD32}</a:tableStyleId>
              </a:tblPr>
              <a:tblGrid>
                <a:gridCol w="4317691">
                  <a:extLst>
                    <a:ext uri="{9D8B030D-6E8A-4147-A177-3AD203B41FA5}">
                      <a16:colId xmlns:a16="http://schemas.microsoft.com/office/drawing/2014/main" val="4146211397"/>
                    </a:ext>
                  </a:extLst>
                </a:gridCol>
                <a:gridCol w="3029639">
                  <a:extLst>
                    <a:ext uri="{9D8B030D-6E8A-4147-A177-3AD203B41FA5}">
                      <a16:colId xmlns:a16="http://schemas.microsoft.com/office/drawing/2014/main" val="992596902"/>
                    </a:ext>
                  </a:extLst>
                </a:gridCol>
                <a:gridCol w="3168267">
                  <a:extLst>
                    <a:ext uri="{9D8B030D-6E8A-4147-A177-3AD203B41FA5}">
                      <a16:colId xmlns:a16="http://schemas.microsoft.com/office/drawing/2014/main" val="204375386"/>
                    </a:ext>
                  </a:extLst>
                </a:gridCol>
              </a:tblGrid>
              <a:tr h="370840">
                <a:tc>
                  <a:txBody>
                    <a:bodyPr/>
                    <a:lstStyle/>
                    <a:p>
                      <a:r>
                        <a:rPr lang="nl-NL" sz="2400" dirty="0"/>
                        <a:t>Voor wie?</a:t>
                      </a:r>
                    </a:p>
                  </a:txBody>
                  <a:tcPr/>
                </a:tc>
                <a:tc>
                  <a:txBody>
                    <a:bodyPr/>
                    <a:lstStyle/>
                    <a:p>
                      <a:r>
                        <a:rPr lang="nl-NL" sz="2400" dirty="0"/>
                        <a:t>Wat?</a:t>
                      </a:r>
                    </a:p>
                  </a:txBody>
                  <a:tcPr/>
                </a:tc>
                <a:tc>
                  <a:txBody>
                    <a:bodyPr/>
                    <a:lstStyle/>
                    <a:p>
                      <a:r>
                        <a:rPr lang="nl-NL" sz="2400" dirty="0"/>
                        <a:t>Hoe?</a:t>
                      </a:r>
                    </a:p>
                  </a:txBody>
                  <a:tcPr/>
                </a:tc>
                <a:extLst>
                  <a:ext uri="{0D108BD9-81ED-4DB2-BD59-A6C34878D82A}">
                    <a16:rowId xmlns:a16="http://schemas.microsoft.com/office/drawing/2014/main" val="1526467410"/>
                  </a:ext>
                </a:extLst>
              </a:tr>
              <a:tr h="370840">
                <a:tc>
                  <a:txBody>
                    <a:bodyPr/>
                    <a:lstStyle/>
                    <a:p>
                      <a:pPr>
                        <a:lnSpc>
                          <a:spcPct val="110000"/>
                        </a:lnSpc>
                      </a:pPr>
                      <a:r>
                        <a:rPr lang="nl-NL" dirty="0"/>
                        <a:t>Chief Information Security Officer</a:t>
                      </a:r>
                    </a:p>
                    <a:p>
                      <a:pPr>
                        <a:lnSpc>
                          <a:spcPct val="110000"/>
                        </a:lnSpc>
                      </a:pPr>
                      <a:r>
                        <a:rPr lang="nl-NL" dirty="0"/>
                        <a:t>Security Officer</a:t>
                      </a:r>
                    </a:p>
                    <a:p>
                      <a:pPr>
                        <a:lnSpc>
                          <a:spcPct val="110000"/>
                        </a:lnSpc>
                      </a:pPr>
                      <a:r>
                        <a:rPr lang="nl-NL" dirty="0"/>
                        <a:t>Technisch specialist cybersecurity</a:t>
                      </a:r>
                    </a:p>
                    <a:p>
                      <a:pPr>
                        <a:lnSpc>
                          <a:spcPct val="110000"/>
                        </a:lnSpc>
                      </a:pPr>
                      <a:r>
                        <a:rPr lang="nl-NL" dirty="0"/>
                        <a:t>Technisch security specialist</a:t>
                      </a:r>
                    </a:p>
                    <a:p>
                      <a:pPr>
                        <a:lnSpc>
                          <a:spcPct val="110000"/>
                        </a:lnSpc>
                      </a:pPr>
                      <a:r>
                        <a:rPr lang="nl-NL" dirty="0"/>
                        <a:t>ICT-beveiligingsspecialist</a:t>
                      </a:r>
                    </a:p>
                    <a:p>
                      <a:pPr>
                        <a:lnSpc>
                          <a:spcPct val="110000"/>
                        </a:lnSpc>
                      </a:pPr>
                      <a:r>
                        <a:rPr lang="nl-NL" dirty="0"/>
                        <a:t>Technisch informatiebeveiligings-specialist</a:t>
                      </a:r>
                    </a:p>
                    <a:p>
                      <a:pPr>
                        <a:lnSpc>
                          <a:spcPct val="110000"/>
                        </a:lnSpc>
                      </a:pPr>
                      <a:endParaRPr lang="nl-NL" dirty="0"/>
                    </a:p>
                    <a:p>
                      <a:pPr>
                        <a:lnSpc>
                          <a:spcPct val="110000"/>
                        </a:lnSpc>
                      </a:pPr>
                      <a:r>
                        <a:rPr lang="nl-NL" i="1" dirty="0">
                          <a:solidFill>
                            <a:schemeClr val="accent1"/>
                          </a:solidFill>
                        </a:rPr>
                        <a:t>Dit soort gespecialiseerde functies zie je vaak in (middel)grotere bedrijven en organisaties (100+ fte), meestal niet bij mkb-bedrijven. Breder dan technisch alleen. </a:t>
                      </a:r>
                    </a:p>
                    <a:p>
                      <a:pPr>
                        <a:lnSpc>
                          <a:spcPct val="110000"/>
                        </a:lnSpc>
                      </a:pPr>
                      <a:endParaRPr lang="nl-NL" dirty="0"/>
                    </a:p>
                  </a:txBody>
                  <a:tcPr/>
                </a:tc>
                <a:tc>
                  <a:txBody>
                    <a:bodyPr/>
                    <a:lstStyle/>
                    <a:p>
                      <a:pPr>
                        <a:lnSpc>
                          <a:spcPct val="110000"/>
                        </a:lnSpc>
                      </a:pPr>
                      <a:r>
                        <a:rPr lang="nl-NL" dirty="0"/>
                        <a:t>Expert kennis, inzicht en vaardigheden op cybersecurity gebied.</a:t>
                      </a:r>
                    </a:p>
                    <a:p>
                      <a:pPr>
                        <a:lnSpc>
                          <a:spcPct val="110000"/>
                        </a:lnSpc>
                      </a:pPr>
                      <a:endParaRPr lang="nl-NL" dirty="0"/>
                    </a:p>
                    <a:p>
                      <a:pPr>
                        <a:lnSpc>
                          <a:spcPct val="110000"/>
                        </a:lnSpc>
                      </a:pPr>
                      <a:r>
                        <a:rPr lang="nl-NL" dirty="0"/>
                        <a:t> </a:t>
                      </a:r>
                    </a:p>
                  </a:txBody>
                  <a:tcPr/>
                </a:tc>
                <a:tc>
                  <a:txBody>
                    <a:bodyPr/>
                    <a:lstStyle/>
                    <a:p>
                      <a:pPr>
                        <a:lnSpc>
                          <a:spcPct val="110000"/>
                        </a:lnSpc>
                      </a:pPr>
                      <a:r>
                        <a:rPr lang="nl-NL" dirty="0"/>
                        <a:t>Vereist opleiding op HBO/WO niveau en een aantal jaren specifieke werkervaring in dit veld. </a:t>
                      </a:r>
                    </a:p>
                  </a:txBody>
                  <a:tcPr/>
                </a:tc>
                <a:extLst>
                  <a:ext uri="{0D108BD9-81ED-4DB2-BD59-A6C34878D82A}">
                    <a16:rowId xmlns:a16="http://schemas.microsoft.com/office/drawing/2014/main" val="1574361263"/>
                  </a:ext>
                </a:extLst>
              </a:tr>
            </a:tbl>
          </a:graphicData>
        </a:graphic>
      </p:graphicFrame>
      <p:pic>
        <p:nvPicPr>
          <p:cNvPr id="4" name="Afbeelding 3">
            <a:extLst>
              <a:ext uri="{FF2B5EF4-FFF2-40B4-BE49-F238E27FC236}">
                <a16:creationId xmlns:a16="http://schemas.microsoft.com/office/drawing/2014/main" id="{6ABBF6E9-0EE2-2D74-F2D0-BA06ADFDD711}"/>
              </a:ext>
            </a:extLst>
          </p:cNvPr>
          <p:cNvPicPr>
            <a:picLocks noChangeAspect="1"/>
          </p:cNvPicPr>
          <p:nvPr/>
        </p:nvPicPr>
        <p:blipFill>
          <a:blip r:embed="rId2"/>
          <a:stretch>
            <a:fillRect/>
          </a:stretch>
        </p:blipFill>
        <p:spPr>
          <a:xfrm>
            <a:off x="898769" y="186825"/>
            <a:ext cx="1539631" cy="1205405"/>
          </a:xfrm>
          <a:prstGeom prst="rect">
            <a:avLst/>
          </a:prstGeom>
        </p:spPr>
      </p:pic>
    </p:spTree>
    <p:extLst>
      <p:ext uri="{BB962C8B-B14F-4D97-AF65-F5344CB8AC3E}">
        <p14:creationId xmlns:p14="http://schemas.microsoft.com/office/powerpoint/2010/main" val="256756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5A8FB4F-4388-8444-722D-4046B14356FB}"/>
              </a:ext>
            </a:extLst>
          </p:cNvPr>
          <p:cNvSpPr>
            <a:spLocks noGrp="1"/>
          </p:cNvSpPr>
          <p:nvPr>
            <p:ph sz="half" idx="1"/>
          </p:nvPr>
        </p:nvSpPr>
        <p:spPr>
          <a:xfrm>
            <a:off x="6116959" y="1476914"/>
            <a:ext cx="5105400" cy="4583812"/>
          </a:xfrm>
          <a:ln w="19050">
            <a:solidFill>
              <a:srgbClr val="00B0F0"/>
            </a:solidFill>
          </a:ln>
        </p:spPr>
        <p:txBody>
          <a:bodyPr>
            <a:normAutofit/>
          </a:bodyPr>
          <a:lstStyle/>
          <a:p>
            <a:pPr marL="0" indent="0">
              <a:buNone/>
            </a:pPr>
            <a:r>
              <a:rPr lang="nl-NL" sz="2400" b="1" dirty="0">
                <a:solidFill>
                  <a:srgbClr val="00B0F0"/>
                </a:solidFill>
              </a:rPr>
              <a:t>Basis bewustzijn</a:t>
            </a:r>
          </a:p>
          <a:p>
            <a:pPr>
              <a:lnSpc>
                <a:spcPct val="110000"/>
              </a:lnSpc>
            </a:pPr>
            <a:r>
              <a:rPr lang="nl-NL" sz="2000" dirty="0"/>
              <a:t>security awareness trainingen</a:t>
            </a:r>
          </a:p>
          <a:p>
            <a:pPr>
              <a:lnSpc>
                <a:spcPct val="110000"/>
              </a:lnSpc>
            </a:pPr>
            <a:r>
              <a:rPr lang="nl-NL" sz="2000" dirty="0"/>
              <a:t>security awareness campagnes</a:t>
            </a:r>
          </a:p>
          <a:p>
            <a:pPr>
              <a:lnSpc>
                <a:spcPct val="110000"/>
              </a:lnSpc>
            </a:pPr>
            <a:r>
              <a:rPr lang="nl-NL" sz="2000" dirty="0"/>
              <a:t>crisis simulaties</a:t>
            </a:r>
          </a:p>
          <a:p>
            <a:pPr>
              <a:lnSpc>
                <a:spcPct val="110000"/>
              </a:lnSpc>
            </a:pPr>
            <a:r>
              <a:rPr lang="nl-NL" sz="2000" dirty="0"/>
              <a:t>e-learnings, online trainingen, nieuwsbrieven</a:t>
            </a:r>
          </a:p>
          <a:p>
            <a:pPr>
              <a:lnSpc>
                <a:spcPct val="110000"/>
              </a:lnSpc>
            </a:pPr>
            <a:r>
              <a:rPr lang="nl-NL" sz="2000" dirty="0"/>
              <a:t>hack demo’s, events</a:t>
            </a:r>
          </a:p>
          <a:p>
            <a:pPr marL="0" indent="0">
              <a:lnSpc>
                <a:spcPct val="110000"/>
              </a:lnSpc>
              <a:buNone/>
            </a:pPr>
            <a:r>
              <a:rPr lang="nl-NL" sz="1800" dirty="0"/>
              <a:t>Voorbeelden:</a:t>
            </a:r>
          </a:p>
          <a:p>
            <a:pPr marL="0" indent="0">
              <a:buNone/>
            </a:pPr>
            <a:r>
              <a:rPr lang="nl-NL" sz="1800" dirty="0">
                <a:hlinkClick r:id="rId3"/>
              </a:rPr>
              <a:t>https://securityinsight.nl/cyber-security-awareness-training</a:t>
            </a:r>
            <a:r>
              <a:rPr lang="nl-NL" sz="1800" dirty="0"/>
              <a:t> </a:t>
            </a:r>
          </a:p>
          <a:p>
            <a:pPr marL="0" indent="0">
              <a:buNone/>
            </a:pPr>
            <a:r>
              <a:rPr lang="nl-NL" sz="1800" dirty="0">
                <a:hlinkClick r:id="rId4"/>
              </a:rPr>
              <a:t>https://www.eset.com/nl/zakelijk/cybersecurity-training/</a:t>
            </a:r>
            <a:r>
              <a:rPr lang="nl-NL" sz="1800" dirty="0"/>
              <a:t> </a:t>
            </a:r>
          </a:p>
        </p:txBody>
      </p:sp>
      <p:pic>
        <p:nvPicPr>
          <p:cNvPr id="5" name="Afbeelding 4">
            <a:extLst>
              <a:ext uri="{FF2B5EF4-FFF2-40B4-BE49-F238E27FC236}">
                <a16:creationId xmlns:a16="http://schemas.microsoft.com/office/drawing/2014/main" id="{3F9590B2-144E-2237-20FC-733E3FDF36F6}"/>
              </a:ext>
            </a:extLst>
          </p:cNvPr>
          <p:cNvPicPr>
            <a:picLocks noChangeAspect="1"/>
          </p:cNvPicPr>
          <p:nvPr/>
        </p:nvPicPr>
        <p:blipFill>
          <a:blip r:embed="rId5"/>
          <a:stretch>
            <a:fillRect/>
          </a:stretch>
        </p:blipFill>
        <p:spPr>
          <a:xfrm>
            <a:off x="662464" y="186825"/>
            <a:ext cx="1539631" cy="1205405"/>
          </a:xfrm>
          <a:prstGeom prst="rect">
            <a:avLst/>
          </a:prstGeom>
        </p:spPr>
      </p:pic>
      <p:sp>
        <p:nvSpPr>
          <p:cNvPr id="6" name="Titel 1">
            <a:extLst>
              <a:ext uri="{FF2B5EF4-FFF2-40B4-BE49-F238E27FC236}">
                <a16:creationId xmlns:a16="http://schemas.microsoft.com/office/drawing/2014/main" id="{93D556C7-210F-7988-7E1B-3EB2E9E57C52}"/>
              </a:ext>
            </a:extLst>
          </p:cNvPr>
          <p:cNvSpPr>
            <a:spLocks noGrp="1"/>
          </p:cNvSpPr>
          <p:nvPr>
            <p:ph type="title"/>
          </p:nvPr>
        </p:nvSpPr>
        <p:spPr>
          <a:xfrm>
            <a:off x="2599362" y="365125"/>
            <a:ext cx="9072081" cy="967729"/>
          </a:xfrm>
        </p:spPr>
        <p:txBody>
          <a:bodyPr>
            <a:noAutofit/>
          </a:bodyPr>
          <a:lstStyle/>
          <a:p>
            <a:r>
              <a:rPr lang="nl-NL" sz="3200" dirty="0"/>
              <a:t>Hoe kies ik uit het brede aanbod van leren en ontwikkelen? </a:t>
            </a:r>
          </a:p>
        </p:txBody>
      </p:sp>
      <p:sp>
        <p:nvSpPr>
          <p:cNvPr id="7" name="Tijdelijke aanduiding voor inhoud 6">
            <a:extLst>
              <a:ext uri="{FF2B5EF4-FFF2-40B4-BE49-F238E27FC236}">
                <a16:creationId xmlns:a16="http://schemas.microsoft.com/office/drawing/2014/main" id="{0131B2A7-8A32-1D53-F743-F7EE82635CDC}"/>
              </a:ext>
            </a:extLst>
          </p:cNvPr>
          <p:cNvSpPr>
            <a:spLocks noGrp="1"/>
          </p:cNvSpPr>
          <p:nvPr>
            <p:ph sz="half" idx="2"/>
          </p:nvPr>
        </p:nvSpPr>
        <p:spPr>
          <a:xfrm>
            <a:off x="969641" y="1982911"/>
            <a:ext cx="4623371" cy="3616505"/>
          </a:xfrm>
        </p:spPr>
        <p:txBody>
          <a:bodyPr/>
          <a:lstStyle/>
          <a:p>
            <a:pPr marL="0" indent="0">
              <a:buNone/>
            </a:pPr>
            <a:r>
              <a:rPr lang="nl-NL" sz="2400" b="1" dirty="0"/>
              <a:t>Hoe kiezen?</a:t>
            </a:r>
          </a:p>
          <a:p>
            <a:pPr>
              <a:buFont typeface="Courier New" panose="02070309020205020404" pitchFamily="49" charset="0"/>
              <a:buChar char="o"/>
            </a:pPr>
            <a:r>
              <a:rPr lang="nl-NL" sz="2000" dirty="0"/>
              <a:t>  voor wie? </a:t>
            </a:r>
          </a:p>
          <a:p>
            <a:pPr>
              <a:buFont typeface="Courier New" panose="02070309020205020404" pitchFamily="49" charset="0"/>
              <a:buChar char="o"/>
            </a:pPr>
            <a:r>
              <a:rPr lang="nl-NL" sz="2000" dirty="0"/>
              <a:t>  welk niveau?</a:t>
            </a:r>
          </a:p>
          <a:p>
            <a:pPr>
              <a:buFont typeface="Courier New" panose="02070309020205020404" pitchFamily="49" charset="0"/>
              <a:buChar char="o"/>
            </a:pPr>
            <a:r>
              <a:rPr lang="nl-NL" sz="2000" dirty="0"/>
              <a:t>  welke aansprekende vormen? </a:t>
            </a:r>
          </a:p>
          <a:p>
            <a:pPr>
              <a:buFont typeface="Courier New" panose="02070309020205020404" pitchFamily="49" charset="0"/>
              <a:buChar char="o"/>
            </a:pPr>
            <a:r>
              <a:rPr lang="nl-NL" sz="2000" dirty="0"/>
              <a:t>  wat levert het op? </a:t>
            </a:r>
          </a:p>
          <a:p>
            <a:pPr>
              <a:buFont typeface="Courier New" panose="02070309020205020404" pitchFamily="49" charset="0"/>
              <a:buChar char="o"/>
            </a:pPr>
            <a:r>
              <a:rPr lang="nl-NL" sz="2000" dirty="0"/>
              <a:t>  hoe borgen dat het beklijft? </a:t>
            </a:r>
          </a:p>
          <a:p>
            <a:pPr>
              <a:buFont typeface="Courier New" panose="02070309020205020404" pitchFamily="49" charset="0"/>
              <a:buChar char="o"/>
            </a:pPr>
            <a:r>
              <a:rPr lang="nl-NL" sz="2000" dirty="0"/>
              <a:t>  hoe vertalen naar gedrag op het werk?</a:t>
            </a:r>
          </a:p>
        </p:txBody>
      </p:sp>
      <mc:AlternateContent xmlns:mc="http://schemas.openxmlformats.org/markup-compatibility/2006" xmlns:p14="http://schemas.microsoft.com/office/powerpoint/2010/main">
        <mc:Choice Requires="p14">
          <p:contentPart p14:bwMode="auto" r:id="rId6">
            <p14:nvContentPartPr>
              <p14:cNvPr id="8" name="Inkt 7">
                <a:extLst>
                  <a:ext uri="{FF2B5EF4-FFF2-40B4-BE49-F238E27FC236}">
                    <a16:creationId xmlns:a16="http://schemas.microsoft.com/office/drawing/2014/main" id="{6803057E-B476-DDD4-C94F-96C2220FE8BC}"/>
                  </a:ext>
                </a:extLst>
              </p14:cNvPr>
              <p14:cNvContentPartPr/>
              <p14:nvPr/>
            </p14:nvContentPartPr>
            <p14:xfrm>
              <a:off x="2962068" y="1681249"/>
              <a:ext cx="2944440" cy="1376640"/>
            </p14:xfrm>
          </p:contentPart>
        </mc:Choice>
        <mc:Fallback xmlns="">
          <p:pic>
            <p:nvPicPr>
              <p:cNvPr id="8" name="Inkt 7">
                <a:extLst>
                  <a:ext uri="{FF2B5EF4-FFF2-40B4-BE49-F238E27FC236}">
                    <a16:creationId xmlns:a16="http://schemas.microsoft.com/office/drawing/2014/main" id="{6803057E-B476-DDD4-C94F-96C2220FE8BC}"/>
                  </a:ext>
                </a:extLst>
              </p:cNvPr>
              <p:cNvPicPr/>
              <p:nvPr/>
            </p:nvPicPr>
            <p:blipFill>
              <a:blip r:embed="rId7"/>
              <a:stretch>
                <a:fillRect/>
              </a:stretch>
            </p:blipFill>
            <p:spPr>
              <a:xfrm>
                <a:off x="2944068" y="1663609"/>
                <a:ext cx="2980080" cy="1412280"/>
              </a:xfrm>
              <a:prstGeom prst="rect">
                <a:avLst/>
              </a:prstGeom>
            </p:spPr>
          </p:pic>
        </mc:Fallback>
      </mc:AlternateContent>
    </p:spTree>
    <p:extLst>
      <p:ext uri="{BB962C8B-B14F-4D97-AF65-F5344CB8AC3E}">
        <p14:creationId xmlns:p14="http://schemas.microsoft.com/office/powerpoint/2010/main" val="3721427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966D1312-3079-7B04-7992-A720E3484D84}"/>
              </a:ext>
            </a:extLst>
          </p:cNvPr>
          <p:cNvSpPr>
            <a:spLocks noGrp="1"/>
          </p:cNvSpPr>
          <p:nvPr>
            <p:ph sz="half" idx="2"/>
          </p:nvPr>
        </p:nvSpPr>
        <p:spPr>
          <a:xfrm>
            <a:off x="6289433" y="1500685"/>
            <a:ext cx="5181600" cy="4583812"/>
          </a:xfrm>
          <a:ln w="19050">
            <a:solidFill>
              <a:srgbClr val="00B0F0"/>
            </a:solidFill>
          </a:ln>
        </p:spPr>
        <p:txBody>
          <a:bodyPr>
            <a:normAutofit/>
          </a:bodyPr>
          <a:lstStyle/>
          <a:p>
            <a:pPr marL="0" indent="0">
              <a:buNone/>
            </a:pPr>
            <a:r>
              <a:rPr lang="nl-NL" sz="2400" b="1" dirty="0">
                <a:solidFill>
                  <a:srgbClr val="00B0F0"/>
                </a:solidFill>
              </a:rPr>
              <a:t>Basis kennis en vaardigheden</a:t>
            </a:r>
          </a:p>
          <a:p>
            <a:pPr marL="0" indent="0">
              <a:lnSpc>
                <a:spcPct val="110000"/>
              </a:lnSpc>
              <a:buNone/>
            </a:pPr>
            <a:r>
              <a:rPr lang="nl-NL" sz="2000" dirty="0"/>
              <a:t>Kortdurende trainingen/ opleidingen voor coördinatoren en managers met cybersecurity verantwoordelijkheden – variërend van 1 dag tot 1 jaar, bijvoorbeeld:</a:t>
            </a:r>
          </a:p>
          <a:p>
            <a:pPr marL="0" indent="0">
              <a:lnSpc>
                <a:spcPct val="110000"/>
              </a:lnSpc>
              <a:buNone/>
            </a:pPr>
            <a:r>
              <a:rPr lang="nl-NL" sz="2000" dirty="0"/>
              <a:t>Voorbeelden 1-daagse cyber crisis management:</a:t>
            </a:r>
          </a:p>
          <a:p>
            <a:pPr marL="0" indent="0">
              <a:lnSpc>
                <a:spcPct val="110000"/>
              </a:lnSpc>
              <a:buNone/>
            </a:pPr>
            <a:r>
              <a:rPr lang="nl-NL" sz="1800" dirty="0">
                <a:hlinkClick r:id="rId3"/>
              </a:rPr>
              <a:t>https://securitytalent.nl/education/monitoring-security-analist-1</a:t>
            </a:r>
            <a:r>
              <a:rPr lang="nl-NL" sz="1800" dirty="0"/>
              <a:t> </a:t>
            </a:r>
          </a:p>
          <a:p>
            <a:pPr marL="0" indent="0">
              <a:lnSpc>
                <a:spcPct val="110000"/>
              </a:lnSpc>
              <a:buNone/>
            </a:pPr>
            <a:r>
              <a:rPr lang="nl-NL" sz="1800" dirty="0">
                <a:hlinkClick r:id="rId4"/>
              </a:rPr>
              <a:t>https://cybersecuritywerkt.nl/werkvelden/cyber-beleid-en-cooerdinatie</a:t>
            </a:r>
            <a:r>
              <a:rPr lang="nl-NL" sz="1800" dirty="0"/>
              <a:t> </a:t>
            </a:r>
          </a:p>
          <a:p>
            <a:pPr marL="0" indent="0">
              <a:lnSpc>
                <a:spcPct val="110000"/>
              </a:lnSpc>
              <a:buNone/>
            </a:pPr>
            <a:r>
              <a:rPr lang="nl-NL" sz="1800" i="1" dirty="0"/>
              <a:t>(overzicht trainingen onderaan de pagina)</a:t>
            </a:r>
          </a:p>
        </p:txBody>
      </p:sp>
      <p:pic>
        <p:nvPicPr>
          <p:cNvPr id="5" name="Afbeelding 4">
            <a:extLst>
              <a:ext uri="{FF2B5EF4-FFF2-40B4-BE49-F238E27FC236}">
                <a16:creationId xmlns:a16="http://schemas.microsoft.com/office/drawing/2014/main" id="{3F9590B2-144E-2237-20FC-733E3FDF36F6}"/>
              </a:ext>
            </a:extLst>
          </p:cNvPr>
          <p:cNvPicPr>
            <a:picLocks noChangeAspect="1"/>
          </p:cNvPicPr>
          <p:nvPr/>
        </p:nvPicPr>
        <p:blipFill>
          <a:blip r:embed="rId5"/>
          <a:stretch>
            <a:fillRect/>
          </a:stretch>
        </p:blipFill>
        <p:spPr>
          <a:xfrm>
            <a:off x="898769" y="186825"/>
            <a:ext cx="1539631" cy="1205405"/>
          </a:xfrm>
          <a:prstGeom prst="rect">
            <a:avLst/>
          </a:prstGeom>
        </p:spPr>
      </p:pic>
      <p:sp>
        <p:nvSpPr>
          <p:cNvPr id="10" name="Titel 1">
            <a:extLst>
              <a:ext uri="{FF2B5EF4-FFF2-40B4-BE49-F238E27FC236}">
                <a16:creationId xmlns:a16="http://schemas.microsoft.com/office/drawing/2014/main" id="{C163D604-C0AF-9F14-DF02-42B90DB80B25}"/>
              </a:ext>
            </a:extLst>
          </p:cNvPr>
          <p:cNvSpPr>
            <a:spLocks noGrp="1"/>
          </p:cNvSpPr>
          <p:nvPr>
            <p:ph type="title"/>
          </p:nvPr>
        </p:nvSpPr>
        <p:spPr>
          <a:xfrm>
            <a:off x="2599362" y="365125"/>
            <a:ext cx="9072081" cy="967729"/>
          </a:xfrm>
        </p:spPr>
        <p:txBody>
          <a:bodyPr>
            <a:noAutofit/>
          </a:bodyPr>
          <a:lstStyle/>
          <a:p>
            <a:r>
              <a:rPr lang="nl-NL" sz="3200" dirty="0"/>
              <a:t>Hoe kies ik uit het brede aanbod van leren en ontwikkelen? </a:t>
            </a:r>
          </a:p>
        </p:txBody>
      </p:sp>
      <p:sp>
        <p:nvSpPr>
          <p:cNvPr id="11" name="Tijdelijke aanduiding voor inhoud 6">
            <a:extLst>
              <a:ext uri="{FF2B5EF4-FFF2-40B4-BE49-F238E27FC236}">
                <a16:creationId xmlns:a16="http://schemas.microsoft.com/office/drawing/2014/main" id="{C3D93BD1-044E-D6D6-A273-D0B5BA754603}"/>
              </a:ext>
            </a:extLst>
          </p:cNvPr>
          <p:cNvSpPr txBox="1">
            <a:spLocks/>
          </p:cNvSpPr>
          <p:nvPr/>
        </p:nvSpPr>
        <p:spPr>
          <a:xfrm>
            <a:off x="990189" y="1991859"/>
            <a:ext cx="4623371" cy="3616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t>Hoe kiezen?</a:t>
            </a:r>
          </a:p>
          <a:p>
            <a:pPr>
              <a:buFont typeface="Courier New" panose="02070309020205020404" pitchFamily="49" charset="0"/>
              <a:buChar char="o"/>
            </a:pPr>
            <a:r>
              <a:rPr lang="nl-NL" sz="2000" dirty="0"/>
              <a:t>  voor wie? </a:t>
            </a:r>
          </a:p>
          <a:p>
            <a:pPr>
              <a:buFont typeface="Courier New" panose="02070309020205020404" pitchFamily="49" charset="0"/>
              <a:buChar char="o"/>
            </a:pPr>
            <a:r>
              <a:rPr lang="nl-NL" sz="2000" dirty="0"/>
              <a:t>  welk niveau?</a:t>
            </a:r>
          </a:p>
          <a:p>
            <a:pPr>
              <a:buFont typeface="Courier New" panose="02070309020205020404" pitchFamily="49" charset="0"/>
              <a:buChar char="o"/>
            </a:pPr>
            <a:r>
              <a:rPr lang="nl-NL" sz="2000" dirty="0"/>
              <a:t>  welke aansprekende vormen? </a:t>
            </a:r>
          </a:p>
          <a:p>
            <a:pPr>
              <a:buFont typeface="Courier New" panose="02070309020205020404" pitchFamily="49" charset="0"/>
              <a:buChar char="o"/>
            </a:pPr>
            <a:r>
              <a:rPr lang="nl-NL" sz="2000" dirty="0"/>
              <a:t>  wat levert het op? </a:t>
            </a:r>
          </a:p>
          <a:p>
            <a:pPr>
              <a:buFont typeface="Courier New" panose="02070309020205020404" pitchFamily="49" charset="0"/>
              <a:buChar char="o"/>
            </a:pPr>
            <a:r>
              <a:rPr lang="nl-NL" sz="2000" dirty="0"/>
              <a:t>  hoe borgen dat het beklijft? </a:t>
            </a:r>
          </a:p>
          <a:p>
            <a:pPr>
              <a:buFont typeface="Courier New" panose="02070309020205020404" pitchFamily="49" charset="0"/>
              <a:buChar char="o"/>
            </a:pPr>
            <a:r>
              <a:rPr lang="nl-NL" sz="2000" dirty="0"/>
              <a:t>  hoe vertalen in leiding geven op werk?</a:t>
            </a:r>
          </a:p>
          <a:p>
            <a:pPr>
              <a:buFont typeface="Courier New" panose="02070309020205020404" pitchFamily="49" charset="0"/>
              <a:buChar char="o"/>
            </a:pPr>
            <a:r>
              <a:rPr lang="nl-NL" sz="2000" dirty="0"/>
              <a:t>  hoe collega’s aanspreken op gedrag?</a:t>
            </a:r>
          </a:p>
        </p:txBody>
      </p:sp>
      <mc:AlternateContent xmlns:mc="http://schemas.openxmlformats.org/markup-compatibility/2006" xmlns:p14="http://schemas.microsoft.com/office/powerpoint/2010/main">
        <mc:Choice Requires="p14">
          <p:contentPart p14:bwMode="auto" r:id="rId6">
            <p14:nvContentPartPr>
              <p14:cNvPr id="12" name="Inkt 11">
                <a:extLst>
                  <a:ext uri="{FF2B5EF4-FFF2-40B4-BE49-F238E27FC236}">
                    <a16:creationId xmlns:a16="http://schemas.microsoft.com/office/drawing/2014/main" id="{4E9E17DD-C867-AC07-C4A6-925825B15AD6}"/>
                  </a:ext>
                </a:extLst>
              </p14:cNvPr>
              <p14:cNvContentPartPr/>
              <p14:nvPr/>
            </p14:nvContentPartPr>
            <p14:xfrm>
              <a:off x="2962068" y="1681249"/>
              <a:ext cx="2944440" cy="1376640"/>
            </p14:xfrm>
          </p:contentPart>
        </mc:Choice>
        <mc:Fallback xmlns="">
          <p:pic>
            <p:nvPicPr>
              <p:cNvPr id="12" name="Inkt 11">
                <a:extLst>
                  <a:ext uri="{FF2B5EF4-FFF2-40B4-BE49-F238E27FC236}">
                    <a16:creationId xmlns:a16="http://schemas.microsoft.com/office/drawing/2014/main" id="{4E9E17DD-C867-AC07-C4A6-925825B15AD6}"/>
                  </a:ext>
                </a:extLst>
              </p:cNvPr>
              <p:cNvPicPr/>
              <p:nvPr/>
            </p:nvPicPr>
            <p:blipFill>
              <a:blip r:embed="rId7"/>
              <a:stretch>
                <a:fillRect/>
              </a:stretch>
            </p:blipFill>
            <p:spPr>
              <a:xfrm>
                <a:off x="2944068" y="1663609"/>
                <a:ext cx="2980080" cy="1412280"/>
              </a:xfrm>
              <a:prstGeom prst="rect">
                <a:avLst/>
              </a:prstGeom>
            </p:spPr>
          </p:pic>
        </mc:Fallback>
      </mc:AlternateContent>
    </p:spTree>
    <p:extLst>
      <p:ext uri="{BB962C8B-B14F-4D97-AF65-F5344CB8AC3E}">
        <p14:creationId xmlns:p14="http://schemas.microsoft.com/office/powerpoint/2010/main" val="42259546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5A8FB4F-4388-8444-722D-4046B14356FB}"/>
              </a:ext>
            </a:extLst>
          </p:cNvPr>
          <p:cNvSpPr>
            <a:spLocks noGrp="1"/>
          </p:cNvSpPr>
          <p:nvPr>
            <p:ph sz="half" idx="1"/>
          </p:nvPr>
        </p:nvSpPr>
        <p:spPr>
          <a:xfrm>
            <a:off x="6096000" y="1634248"/>
            <a:ext cx="5181600" cy="3913797"/>
          </a:xfrm>
          <a:ln w="19050">
            <a:solidFill>
              <a:srgbClr val="00B0F0"/>
            </a:solidFill>
          </a:ln>
        </p:spPr>
        <p:txBody>
          <a:bodyPr>
            <a:normAutofit lnSpcReduction="10000"/>
          </a:bodyPr>
          <a:lstStyle/>
          <a:p>
            <a:pPr marL="0" indent="0">
              <a:buNone/>
            </a:pPr>
            <a:r>
              <a:rPr lang="nl-NL" sz="2400" b="1" dirty="0">
                <a:solidFill>
                  <a:srgbClr val="00B0F0"/>
                </a:solidFill>
              </a:rPr>
              <a:t>Gevorderd niveau kennis en vaardigheden (techniek/IT)</a:t>
            </a:r>
          </a:p>
          <a:p>
            <a:pPr marL="0" indent="0">
              <a:lnSpc>
                <a:spcPct val="110000"/>
              </a:lnSpc>
              <a:buNone/>
            </a:pPr>
            <a:r>
              <a:rPr lang="nl-NL" sz="2000" dirty="0"/>
              <a:t>Diverse kortdurende trainingen en cursussen voor zij-instromers in een technische cybersecurity functie. </a:t>
            </a:r>
          </a:p>
          <a:p>
            <a:pPr marL="0" indent="0">
              <a:lnSpc>
                <a:spcPct val="110000"/>
              </a:lnSpc>
              <a:buNone/>
            </a:pPr>
            <a:r>
              <a:rPr lang="nl-NL" sz="2000" dirty="0"/>
              <a:t>Voorbeelden:</a:t>
            </a:r>
          </a:p>
          <a:p>
            <a:pPr marL="0" indent="0">
              <a:lnSpc>
                <a:spcPct val="110000"/>
              </a:lnSpc>
              <a:buNone/>
            </a:pPr>
            <a:r>
              <a:rPr lang="nl-NL" sz="1800" dirty="0">
                <a:hlinkClick r:id="rId2"/>
              </a:rPr>
              <a:t>https://cybersecuritywerkt.nl/werkvelden/cyber-techniek</a:t>
            </a:r>
            <a:r>
              <a:rPr lang="nl-NL" sz="1800" dirty="0"/>
              <a:t> </a:t>
            </a:r>
          </a:p>
          <a:p>
            <a:pPr marL="0" indent="0">
              <a:buNone/>
            </a:pPr>
            <a:r>
              <a:rPr lang="nl-NL" sz="1800" dirty="0">
                <a:solidFill>
                  <a:srgbClr val="00B0F0"/>
                </a:solidFill>
                <a:hlinkClick r:id="rId3"/>
              </a:rPr>
              <a:t>https://securitytalent.nl/education</a:t>
            </a:r>
            <a:r>
              <a:rPr lang="nl-NL" sz="1800" dirty="0">
                <a:solidFill>
                  <a:srgbClr val="00B0F0"/>
                </a:solidFill>
              </a:rPr>
              <a:t> </a:t>
            </a:r>
          </a:p>
          <a:p>
            <a:pPr marL="0" indent="0">
              <a:buNone/>
            </a:pPr>
            <a:r>
              <a:rPr lang="nl-NL" sz="1800" i="1" dirty="0">
                <a:solidFill>
                  <a:schemeClr val="accent1"/>
                </a:solidFill>
              </a:rPr>
              <a:t>(selecteer opleidingsniveau, training/cursus en opleidingsduur)</a:t>
            </a:r>
          </a:p>
        </p:txBody>
      </p:sp>
      <p:pic>
        <p:nvPicPr>
          <p:cNvPr id="5" name="Afbeelding 4">
            <a:extLst>
              <a:ext uri="{FF2B5EF4-FFF2-40B4-BE49-F238E27FC236}">
                <a16:creationId xmlns:a16="http://schemas.microsoft.com/office/drawing/2014/main" id="{3F9590B2-144E-2237-20FC-733E3FDF36F6}"/>
              </a:ext>
            </a:extLst>
          </p:cNvPr>
          <p:cNvPicPr>
            <a:picLocks noChangeAspect="1"/>
          </p:cNvPicPr>
          <p:nvPr/>
        </p:nvPicPr>
        <p:blipFill>
          <a:blip r:embed="rId4"/>
          <a:stretch>
            <a:fillRect/>
          </a:stretch>
        </p:blipFill>
        <p:spPr>
          <a:xfrm>
            <a:off x="898769" y="186825"/>
            <a:ext cx="1539631" cy="1205405"/>
          </a:xfrm>
          <a:prstGeom prst="rect">
            <a:avLst/>
          </a:prstGeom>
        </p:spPr>
      </p:pic>
      <p:sp>
        <p:nvSpPr>
          <p:cNvPr id="10" name="Titel 1">
            <a:extLst>
              <a:ext uri="{FF2B5EF4-FFF2-40B4-BE49-F238E27FC236}">
                <a16:creationId xmlns:a16="http://schemas.microsoft.com/office/drawing/2014/main" id="{B06872C0-94BF-C950-DD57-C1966FC4A059}"/>
              </a:ext>
            </a:extLst>
          </p:cNvPr>
          <p:cNvSpPr>
            <a:spLocks noGrp="1"/>
          </p:cNvSpPr>
          <p:nvPr>
            <p:ph type="title"/>
          </p:nvPr>
        </p:nvSpPr>
        <p:spPr>
          <a:xfrm>
            <a:off x="2599362" y="365125"/>
            <a:ext cx="9072081" cy="967729"/>
          </a:xfrm>
        </p:spPr>
        <p:txBody>
          <a:bodyPr>
            <a:noAutofit/>
          </a:bodyPr>
          <a:lstStyle/>
          <a:p>
            <a:r>
              <a:rPr lang="nl-NL" sz="3200" dirty="0"/>
              <a:t>Hoe kies ik uit het brede aanbod van leren en ontwikkelen? </a:t>
            </a:r>
          </a:p>
        </p:txBody>
      </p:sp>
      <p:sp>
        <p:nvSpPr>
          <p:cNvPr id="11" name="Tijdelijke aanduiding voor inhoud 6">
            <a:extLst>
              <a:ext uri="{FF2B5EF4-FFF2-40B4-BE49-F238E27FC236}">
                <a16:creationId xmlns:a16="http://schemas.microsoft.com/office/drawing/2014/main" id="{3F7FBA76-1168-40FD-3AA7-08CEF7E1AE3A}"/>
              </a:ext>
            </a:extLst>
          </p:cNvPr>
          <p:cNvSpPr txBox="1">
            <a:spLocks/>
          </p:cNvSpPr>
          <p:nvPr/>
        </p:nvSpPr>
        <p:spPr>
          <a:xfrm>
            <a:off x="990189" y="1991859"/>
            <a:ext cx="4623371" cy="3616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t>Hoe kiezen?</a:t>
            </a:r>
          </a:p>
          <a:p>
            <a:pPr>
              <a:buFont typeface="Courier New" panose="02070309020205020404" pitchFamily="49" charset="0"/>
              <a:buChar char="o"/>
            </a:pPr>
            <a:r>
              <a:rPr lang="nl-NL" sz="2000" dirty="0"/>
              <a:t>  voor wie? </a:t>
            </a:r>
          </a:p>
          <a:p>
            <a:pPr>
              <a:buFont typeface="Courier New" panose="02070309020205020404" pitchFamily="49" charset="0"/>
              <a:buChar char="o"/>
            </a:pPr>
            <a:r>
              <a:rPr lang="nl-NL" sz="2000" dirty="0"/>
              <a:t>  welk niveau?</a:t>
            </a:r>
          </a:p>
          <a:p>
            <a:pPr>
              <a:buFont typeface="Courier New" panose="02070309020205020404" pitchFamily="49" charset="0"/>
              <a:buChar char="o"/>
            </a:pPr>
            <a:r>
              <a:rPr lang="nl-NL" sz="2000" dirty="0"/>
              <a:t>  welke aansprekende vormen? </a:t>
            </a:r>
          </a:p>
          <a:p>
            <a:pPr>
              <a:buFont typeface="Courier New" panose="02070309020205020404" pitchFamily="49" charset="0"/>
              <a:buChar char="o"/>
            </a:pPr>
            <a:r>
              <a:rPr lang="nl-NL" sz="2000" dirty="0"/>
              <a:t>  wat levert het op? </a:t>
            </a:r>
          </a:p>
          <a:p>
            <a:pPr>
              <a:buFont typeface="Courier New" panose="02070309020205020404" pitchFamily="49" charset="0"/>
              <a:buChar char="o"/>
            </a:pPr>
            <a:r>
              <a:rPr lang="nl-NL" sz="2000" dirty="0"/>
              <a:t>  welke deuren opent het?</a:t>
            </a:r>
          </a:p>
          <a:p>
            <a:pPr>
              <a:buFont typeface="Courier New" panose="02070309020205020404" pitchFamily="49" charset="0"/>
              <a:buChar char="o"/>
            </a:pPr>
            <a:r>
              <a:rPr lang="nl-NL" sz="2000" dirty="0"/>
              <a:t>  hoe borgen dat het beklijft? </a:t>
            </a:r>
          </a:p>
          <a:p>
            <a:pPr>
              <a:buFont typeface="Courier New" panose="02070309020205020404" pitchFamily="49" charset="0"/>
              <a:buChar char="o"/>
            </a:pPr>
            <a:r>
              <a:rPr lang="nl-NL" sz="2000" dirty="0"/>
              <a:t>  hoe toepassen op het werk?</a:t>
            </a:r>
          </a:p>
        </p:txBody>
      </p:sp>
      <mc:AlternateContent xmlns:mc="http://schemas.openxmlformats.org/markup-compatibility/2006" xmlns:p14="http://schemas.microsoft.com/office/powerpoint/2010/main">
        <mc:Choice Requires="p14">
          <p:contentPart p14:bwMode="auto" r:id="rId5">
            <p14:nvContentPartPr>
              <p14:cNvPr id="12" name="Inkt 11">
                <a:extLst>
                  <a:ext uri="{FF2B5EF4-FFF2-40B4-BE49-F238E27FC236}">
                    <a16:creationId xmlns:a16="http://schemas.microsoft.com/office/drawing/2014/main" id="{36113346-7853-88C0-15E0-44DCD54EF44E}"/>
                  </a:ext>
                </a:extLst>
              </p14:cNvPr>
              <p14:cNvContentPartPr/>
              <p14:nvPr/>
            </p14:nvContentPartPr>
            <p14:xfrm>
              <a:off x="3135510" y="1833433"/>
              <a:ext cx="2483602" cy="1161180"/>
            </p14:xfrm>
          </p:contentPart>
        </mc:Choice>
        <mc:Fallback xmlns="">
          <p:pic>
            <p:nvPicPr>
              <p:cNvPr id="12" name="Inkt 11">
                <a:extLst>
                  <a:ext uri="{FF2B5EF4-FFF2-40B4-BE49-F238E27FC236}">
                    <a16:creationId xmlns:a16="http://schemas.microsoft.com/office/drawing/2014/main" id="{36113346-7853-88C0-15E0-44DCD54EF44E}"/>
                  </a:ext>
                </a:extLst>
              </p:cNvPr>
              <p:cNvPicPr/>
              <p:nvPr/>
            </p:nvPicPr>
            <p:blipFill>
              <a:blip r:embed="rId6"/>
              <a:stretch>
                <a:fillRect/>
              </a:stretch>
            </p:blipFill>
            <p:spPr>
              <a:xfrm>
                <a:off x="3117510" y="1815796"/>
                <a:ext cx="2519241" cy="1196814"/>
              </a:xfrm>
              <a:prstGeom prst="rect">
                <a:avLst/>
              </a:prstGeom>
            </p:spPr>
          </p:pic>
        </mc:Fallback>
      </mc:AlternateContent>
    </p:spTree>
    <p:extLst>
      <p:ext uri="{BB962C8B-B14F-4D97-AF65-F5344CB8AC3E}">
        <p14:creationId xmlns:p14="http://schemas.microsoft.com/office/powerpoint/2010/main" val="5616808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966D1312-3079-7B04-7992-A720E3484D84}"/>
              </a:ext>
            </a:extLst>
          </p:cNvPr>
          <p:cNvSpPr>
            <a:spLocks noGrp="1"/>
          </p:cNvSpPr>
          <p:nvPr>
            <p:ph sz="half" idx="2"/>
          </p:nvPr>
        </p:nvSpPr>
        <p:spPr>
          <a:xfrm>
            <a:off x="6265983" y="1593151"/>
            <a:ext cx="5181600" cy="4015213"/>
          </a:xfrm>
          <a:ln w="19050">
            <a:solidFill>
              <a:srgbClr val="00B0F0"/>
            </a:solidFill>
          </a:ln>
        </p:spPr>
        <p:txBody>
          <a:bodyPr>
            <a:normAutofit/>
          </a:bodyPr>
          <a:lstStyle/>
          <a:p>
            <a:pPr marL="0" indent="0">
              <a:buNone/>
            </a:pPr>
            <a:r>
              <a:rPr lang="nl-NL" sz="2400" b="1" dirty="0">
                <a:solidFill>
                  <a:srgbClr val="00B0F0"/>
                </a:solidFill>
              </a:rPr>
              <a:t>Expert niveau</a:t>
            </a:r>
          </a:p>
          <a:p>
            <a:pPr marL="0" indent="0">
              <a:lnSpc>
                <a:spcPct val="110000"/>
              </a:lnSpc>
              <a:buNone/>
            </a:pPr>
            <a:r>
              <a:rPr lang="nl-NL" sz="2000" dirty="0"/>
              <a:t>Diverse praktijkgerichte specialistische opleidingen op gebied informatiebeveiliging, IT-beveiliging, privacy- en databescherming.</a:t>
            </a:r>
          </a:p>
          <a:p>
            <a:pPr marL="0" indent="0">
              <a:lnSpc>
                <a:spcPct val="110000"/>
              </a:lnSpc>
              <a:buNone/>
            </a:pPr>
            <a:r>
              <a:rPr lang="nl-NL" sz="2000" dirty="0"/>
              <a:t>Voorbeelden:</a:t>
            </a:r>
          </a:p>
          <a:p>
            <a:pPr marL="0" indent="0">
              <a:buNone/>
            </a:pPr>
            <a:r>
              <a:rPr lang="nl-NL" sz="1800" dirty="0">
                <a:hlinkClick r:id="rId2"/>
              </a:rPr>
              <a:t>https://www.securityacademy.nl/opleidingen-overzicht/vakgebieden/</a:t>
            </a:r>
            <a:r>
              <a:rPr lang="nl-NL" sz="1800" dirty="0"/>
              <a:t> </a:t>
            </a:r>
          </a:p>
          <a:p>
            <a:pPr marL="0" indent="0">
              <a:buNone/>
            </a:pPr>
            <a:r>
              <a:rPr lang="nl-NL" sz="1800" i="1" dirty="0">
                <a:solidFill>
                  <a:schemeClr val="accent1"/>
                </a:solidFill>
              </a:rPr>
              <a:t>(uitgebreid aanbod aan opleidingen op verschillende vakgebieden)</a:t>
            </a:r>
          </a:p>
        </p:txBody>
      </p:sp>
      <p:pic>
        <p:nvPicPr>
          <p:cNvPr id="5" name="Afbeelding 4">
            <a:extLst>
              <a:ext uri="{FF2B5EF4-FFF2-40B4-BE49-F238E27FC236}">
                <a16:creationId xmlns:a16="http://schemas.microsoft.com/office/drawing/2014/main" id="{3F9590B2-144E-2237-20FC-733E3FDF36F6}"/>
              </a:ext>
            </a:extLst>
          </p:cNvPr>
          <p:cNvPicPr>
            <a:picLocks noChangeAspect="1"/>
          </p:cNvPicPr>
          <p:nvPr/>
        </p:nvPicPr>
        <p:blipFill>
          <a:blip r:embed="rId3"/>
          <a:stretch>
            <a:fillRect/>
          </a:stretch>
        </p:blipFill>
        <p:spPr>
          <a:xfrm>
            <a:off x="898769" y="186825"/>
            <a:ext cx="1539631" cy="1205405"/>
          </a:xfrm>
          <a:prstGeom prst="rect">
            <a:avLst/>
          </a:prstGeom>
        </p:spPr>
      </p:pic>
      <p:sp>
        <p:nvSpPr>
          <p:cNvPr id="10" name="Titel 1">
            <a:extLst>
              <a:ext uri="{FF2B5EF4-FFF2-40B4-BE49-F238E27FC236}">
                <a16:creationId xmlns:a16="http://schemas.microsoft.com/office/drawing/2014/main" id="{02BF49BD-FA80-EAE5-D973-AC09D1FB7AD8}"/>
              </a:ext>
            </a:extLst>
          </p:cNvPr>
          <p:cNvSpPr>
            <a:spLocks noGrp="1"/>
          </p:cNvSpPr>
          <p:nvPr>
            <p:ph type="title"/>
          </p:nvPr>
        </p:nvSpPr>
        <p:spPr>
          <a:xfrm>
            <a:off x="2599362" y="365125"/>
            <a:ext cx="9072081" cy="967729"/>
          </a:xfrm>
        </p:spPr>
        <p:txBody>
          <a:bodyPr>
            <a:noAutofit/>
          </a:bodyPr>
          <a:lstStyle/>
          <a:p>
            <a:r>
              <a:rPr lang="nl-NL" sz="3200" dirty="0"/>
              <a:t>Hoe kies ik uit het brede aanbod van leren en ontwikkelen? </a:t>
            </a:r>
          </a:p>
        </p:txBody>
      </p:sp>
      <p:sp>
        <p:nvSpPr>
          <p:cNvPr id="11" name="Tijdelijke aanduiding voor inhoud 6">
            <a:extLst>
              <a:ext uri="{FF2B5EF4-FFF2-40B4-BE49-F238E27FC236}">
                <a16:creationId xmlns:a16="http://schemas.microsoft.com/office/drawing/2014/main" id="{61B9A7E5-0BDA-D746-0E69-467C636CFEE8}"/>
              </a:ext>
            </a:extLst>
          </p:cNvPr>
          <p:cNvSpPr txBox="1">
            <a:spLocks/>
          </p:cNvSpPr>
          <p:nvPr/>
        </p:nvSpPr>
        <p:spPr>
          <a:xfrm>
            <a:off x="990189" y="1991859"/>
            <a:ext cx="4623371" cy="3616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b="1" dirty="0"/>
              <a:t>Hoe kiezen?</a:t>
            </a:r>
          </a:p>
          <a:p>
            <a:pPr>
              <a:buFont typeface="Courier New" panose="02070309020205020404" pitchFamily="49" charset="0"/>
              <a:buChar char="o"/>
            </a:pPr>
            <a:r>
              <a:rPr lang="nl-NL" sz="2000" dirty="0"/>
              <a:t>  voor wie? </a:t>
            </a:r>
          </a:p>
          <a:p>
            <a:pPr>
              <a:buFont typeface="Courier New" panose="02070309020205020404" pitchFamily="49" charset="0"/>
              <a:buChar char="o"/>
            </a:pPr>
            <a:r>
              <a:rPr lang="nl-NL" sz="2000" dirty="0"/>
              <a:t>  welk niveau?</a:t>
            </a:r>
          </a:p>
          <a:p>
            <a:pPr>
              <a:buFont typeface="Courier New" panose="02070309020205020404" pitchFamily="49" charset="0"/>
              <a:buChar char="o"/>
            </a:pPr>
            <a:r>
              <a:rPr lang="nl-NL" sz="2000" dirty="0"/>
              <a:t>  welke aansprekende vormen? </a:t>
            </a:r>
          </a:p>
          <a:p>
            <a:pPr>
              <a:buFont typeface="Courier New" panose="02070309020205020404" pitchFamily="49" charset="0"/>
              <a:buChar char="o"/>
            </a:pPr>
            <a:r>
              <a:rPr lang="nl-NL" sz="2000" dirty="0"/>
              <a:t>  wat levert het op? </a:t>
            </a:r>
          </a:p>
          <a:p>
            <a:pPr>
              <a:buFont typeface="Courier New" panose="02070309020205020404" pitchFamily="49" charset="0"/>
              <a:buChar char="o"/>
            </a:pPr>
            <a:r>
              <a:rPr lang="nl-NL" sz="2000" dirty="0"/>
              <a:t>  welke deuren opent het?</a:t>
            </a:r>
          </a:p>
          <a:p>
            <a:pPr>
              <a:buFont typeface="Courier New" panose="02070309020205020404" pitchFamily="49" charset="0"/>
              <a:buChar char="o"/>
            </a:pPr>
            <a:r>
              <a:rPr lang="nl-NL" sz="2000" dirty="0"/>
              <a:t>  hoe borgen dat het beklijft? </a:t>
            </a:r>
          </a:p>
          <a:p>
            <a:pPr>
              <a:buFont typeface="Courier New" panose="02070309020205020404" pitchFamily="49" charset="0"/>
              <a:buChar char="o"/>
            </a:pPr>
            <a:r>
              <a:rPr lang="nl-NL" sz="2000" dirty="0"/>
              <a:t>  hoe toepassen op het werk?</a:t>
            </a:r>
          </a:p>
        </p:txBody>
      </p:sp>
      <mc:AlternateContent xmlns:mc="http://schemas.openxmlformats.org/markup-compatibility/2006" xmlns:p14="http://schemas.microsoft.com/office/powerpoint/2010/main">
        <mc:Choice Requires="p14">
          <p:contentPart p14:bwMode="auto" r:id="rId4">
            <p14:nvContentPartPr>
              <p14:cNvPr id="12" name="Inkt 11">
                <a:extLst>
                  <a:ext uri="{FF2B5EF4-FFF2-40B4-BE49-F238E27FC236}">
                    <a16:creationId xmlns:a16="http://schemas.microsoft.com/office/drawing/2014/main" id="{2961A59D-8B6C-8F64-5733-29EAAF52F4AB}"/>
                  </a:ext>
                </a:extLst>
              </p14:cNvPr>
              <p14:cNvContentPartPr/>
              <p14:nvPr/>
            </p14:nvContentPartPr>
            <p14:xfrm>
              <a:off x="2962068" y="1681249"/>
              <a:ext cx="2944440" cy="1376640"/>
            </p14:xfrm>
          </p:contentPart>
        </mc:Choice>
        <mc:Fallback xmlns="">
          <p:pic>
            <p:nvPicPr>
              <p:cNvPr id="12" name="Inkt 11">
                <a:extLst>
                  <a:ext uri="{FF2B5EF4-FFF2-40B4-BE49-F238E27FC236}">
                    <a16:creationId xmlns:a16="http://schemas.microsoft.com/office/drawing/2014/main" id="{2961A59D-8B6C-8F64-5733-29EAAF52F4AB}"/>
                  </a:ext>
                </a:extLst>
              </p:cNvPr>
              <p:cNvPicPr/>
              <p:nvPr/>
            </p:nvPicPr>
            <p:blipFill>
              <a:blip r:embed="rId5"/>
              <a:stretch>
                <a:fillRect/>
              </a:stretch>
            </p:blipFill>
            <p:spPr>
              <a:xfrm>
                <a:off x="2944068" y="1663609"/>
                <a:ext cx="2980080" cy="1412280"/>
              </a:xfrm>
              <a:prstGeom prst="rect">
                <a:avLst/>
              </a:prstGeom>
            </p:spPr>
          </p:pic>
        </mc:Fallback>
      </mc:AlternateContent>
    </p:spTree>
    <p:extLst>
      <p:ext uri="{BB962C8B-B14F-4D97-AF65-F5344CB8AC3E}">
        <p14:creationId xmlns:p14="http://schemas.microsoft.com/office/powerpoint/2010/main" val="17719150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C3FC94A-1C40-DF51-3860-831FD52A53A3}"/>
              </a:ext>
            </a:extLst>
          </p:cNvPr>
          <p:cNvPicPr>
            <a:picLocks noChangeAspect="1"/>
          </p:cNvPicPr>
          <p:nvPr/>
        </p:nvPicPr>
        <p:blipFill>
          <a:blip r:embed="rId2"/>
          <a:stretch>
            <a:fillRect/>
          </a:stretch>
        </p:blipFill>
        <p:spPr>
          <a:xfrm>
            <a:off x="425175" y="257804"/>
            <a:ext cx="1708425" cy="1337557"/>
          </a:xfrm>
          <a:prstGeom prst="rect">
            <a:avLst/>
          </a:prstGeom>
        </p:spPr>
      </p:pic>
      <p:sp>
        <p:nvSpPr>
          <p:cNvPr id="3" name="Tijdelijke aanduiding voor inhoud 5">
            <a:extLst>
              <a:ext uri="{FF2B5EF4-FFF2-40B4-BE49-F238E27FC236}">
                <a16:creationId xmlns:a16="http://schemas.microsoft.com/office/drawing/2014/main" id="{37F2A51A-AFFD-B80C-9B44-461A068C4150}"/>
              </a:ext>
            </a:extLst>
          </p:cNvPr>
          <p:cNvSpPr txBox="1">
            <a:spLocks/>
          </p:cNvSpPr>
          <p:nvPr/>
        </p:nvSpPr>
        <p:spPr>
          <a:xfrm>
            <a:off x="2453761" y="1495508"/>
            <a:ext cx="8792577" cy="4787626"/>
          </a:xfrm>
          <a:prstGeom prst="rect">
            <a:avLst/>
          </a:prstGeom>
          <a:solidFill>
            <a:schemeClr val="accent5">
              <a:lumMod val="20000"/>
              <a:lumOff val="80000"/>
              <a:alpha val="50369"/>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5000"/>
              </a:lnSpc>
              <a:buFont typeface="Arial" panose="020B0604020202020204" pitchFamily="34" charset="0"/>
              <a:buNone/>
            </a:pPr>
            <a:r>
              <a:rPr lang="nl-NL" sz="2400" b="1" dirty="0">
                <a:solidFill>
                  <a:srgbClr val="00B0F0"/>
                </a:solidFill>
              </a:rPr>
              <a:t>Bied cybersecurity medewerkers een aantrekkelijk groeiperspectief (1 van 2): </a:t>
            </a:r>
          </a:p>
          <a:p>
            <a:pPr>
              <a:lnSpc>
                <a:spcPct val="120000"/>
              </a:lnSpc>
            </a:pPr>
            <a:r>
              <a:rPr lang="nl-NL" sz="2200" dirty="0"/>
              <a:t>door je af te vragen waarom een potentieel talent juist bij jouw bedrijf zou willen werken</a:t>
            </a:r>
          </a:p>
          <a:p>
            <a:pPr>
              <a:lnSpc>
                <a:spcPct val="120000"/>
              </a:lnSpc>
            </a:pPr>
            <a:r>
              <a:rPr lang="nl-NL" sz="2200" dirty="0"/>
              <a:t>door de vijver voor werving zo groot mogelijk te maken: denk ook aan talent onder het bestaande personeel, zij-instromers, herintreders</a:t>
            </a:r>
          </a:p>
          <a:p>
            <a:pPr>
              <a:lnSpc>
                <a:spcPct val="120000"/>
              </a:lnSpc>
            </a:pPr>
            <a:r>
              <a:rPr lang="nl-NL" sz="2200" dirty="0"/>
              <a:t>door een rol/functie af te spreken die dicht ligt bij hun talenten/ competenties en ambities op het gebied van persoonlijke ontwikkeling</a:t>
            </a:r>
          </a:p>
          <a:p>
            <a:pPr>
              <a:lnSpc>
                <a:spcPct val="120000"/>
              </a:lnSpc>
            </a:pPr>
            <a:r>
              <a:rPr lang="nl-NL" sz="2200" dirty="0"/>
              <a:t>door vanuit de top mee te denken over de vorming van een cyberteam waarin de 3 kanten techniek – mens – beleid en organisatie goed belegd zijn</a:t>
            </a:r>
          </a:p>
        </p:txBody>
      </p:sp>
      <p:sp>
        <p:nvSpPr>
          <p:cNvPr id="8" name="Titel 1">
            <a:extLst>
              <a:ext uri="{FF2B5EF4-FFF2-40B4-BE49-F238E27FC236}">
                <a16:creationId xmlns:a16="http://schemas.microsoft.com/office/drawing/2014/main" id="{5AF9DE0D-770E-E45F-CE17-3DCFBEEE3347}"/>
              </a:ext>
            </a:extLst>
          </p:cNvPr>
          <p:cNvSpPr>
            <a:spLocks noGrp="1"/>
          </p:cNvSpPr>
          <p:nvPr>
            <p:ph type="title"/>
          </p:nvPr>
        </p:nvSpPr>
        <p:spPr>
          <a:xfrm>
            <a:off x="2453761" y="357655"/>
            <a:ext cx="8410903" cy="1137853"/>
          </a:xfrm>
        </p:spPr>
        <p:txBody>
          <a:bodyPr>
            <a:normAutofit/>
          </a:bodyPr>
          <a:lstStyle/>
          <a:p>
            <a:r>
              <a:rPr lang="nl-NL" sz="3600" dirty="0"/>
              <a:t>Aantrekken, boeien en binden </a:t>
            </a:r>
          </a:p>
        </p:txBody>
      </p:sp>
    </p:spTree>
    <p:extLst>
      <p:ext uri="{BB962C8B-B14F-4D97-AF65-F5344CB8AC3E}">
        <p14:creationId xmlns:p14="http://schemas.microsoft.com/office/powerpoint/2010/main" val="152006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C3FC94A-1C40-DF51-3860-831FD52A53A3}"/>
              </a:ext>
            </a:extLst>
          </p:cNvPr>
          <p:cNvPicPr>
            <a:picLocks noChangeAspect="1"/>
          </p:cNvPicPr>
          <p:nvPr/>
        </p:nvPicPr>
        <p:blipFill>
          <a:blip r:embed="rId2"/>
          <a:stretch>
            <a:fillRect/>
          </a:stretch>
        </p:blipFill>
        <p:spPr>
          <a:xfrm>
            <a:off x="425175" y="257804"/>
            <a:ext cx="1708425" cy="1337557"/>
          </a:xfrm>
          <a:prstGeom prst="rect">
            <a:avLst/>
          </a:prstGeom>
        </p:spPr>
      </p:pic>
      <p:sp>
        <p:nvSpPr>
          <p:cNvPr id="3" name="Tijdelijke aanduiding voor inhoud 5">
            <a:extLst>
              <a:ext uri="{FF2B5EF4-FFF2-40B4-BE49-F238E27FC236}">
                <a16:creationId xmlns:a16="http://schemas.microsoft.com/office/drawing/2014/main" id="{37F2A51A-AFFD-B80C-9B44-461A068C4150}"/>
              </a:ext>
            </a:extLst>
          </p:cNvPr>
          <p:cNvSpPr txBox="1">
            <a:spLocks/>
          </p:cNvSpPr>
          <p:nvPr/>
        </p:nvSpPr>
        <p:spPr>
          <a:xfrm>
            <a:off x="2453761" y="1495508"/>
            <a:ext cx="8827264" cy="4432681"/>
          </a:xfrm>
          <a:prstGeom prst="rect">
            <a:avLst/>
          </a:prstGeom>
          <a:solidFill>
            <a:schemeClr val="accent5">
              <a:lumMod val="20000"/>
              <a:lumOff val="80000"/>
              <a:alpha val="50369"/>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5000"/>
              </a:lnSpc>
              <a:buFont typeface="Arial" panose="020B0604020202020204" pitchFamily="34" charset="0"/>
              <a:buNone/>
            </a:pPr>
            <a:r>
              <a:rPr lang="nl-NL" sz="2400" b="1" dirty="0">
                <a:solidFill>
                  <a:srgbClr val="00B0F0"/>
                </a:solidFill>
              </a:rPr>
              <a:t>Bied cybersecurity medewerkers een aantrekkelijk groeiperspectief (2 van 2): </a:t>
            </a:r>
          </a:p>
          <a:p>
            <a:pPr>
              <a:lnSpc>
                <a:spcPct val="120000"/>
              </a:lnSpc>
            </a:pPr>
            <a:r>
              <a:rPr lang="nl-NL" sz="2200" dirty="0"/>
              <a:t>door te investeren in cyber: intensieve samenwerking met de IT-leverancier en aansluiting bij een cyberweerbaarheidscentrum/ collectief</a:t>
            </a:r>
          </a:p>
          <a:p>
            <a:pPr>
              <a:lnSpc>
                <a:spcPct val="120000"/>
              </a:lnSpc>
            </a:pPr>
            <a:r>
              <a:rPr lang="nl-NL" sz="2200" dirty="0"/>
              <a:t>door digitalisering én cyberweerbaarheid als onderwerp serieus te nemen en de cyber professionals óók serieus te nemen </a:t>
            </a:r>
          </a:p>
          <a:p>
            <a:pPr>
              <a:lnSpc>
                <a:spcPct val="120000"/>
              </a:lnSpc>
            </a:pPr>
            <a:r>
              <a:rPr lang="nl-NL" sz="2200" dirty="0"/>
              <a:t>door de cybersecurity medewerkers de ruimte te geven om hun functie te ontwikkelen – het is een jonge ‘tak van sport’ waarvan de inhoud nog niet in beton is gegoten</a:t>
            </a:r>
          </a:p>
        </p:txBody>
      </p:sp>
      <p:sp>
        <p:nvSpPr>
          <p:cNvPr id="8" name="Titel 1">
            <a:extLst>
              <a:ext uri="{FF2B5EF4-FFF2-40B4-BE49-F238E27FC236}">
                <a16:creationId xmlns:a16="http://schemas.microsoft.com/office/drawing/2014/main" id="{5AF9DE0D-770E-E45F-CE17-3DCFBEEE3347}"/>
              </a:ext>
            </a:extLst>
          </p:cNvPr>
          <p:cNvSpPr>
            <a:spLocks noGrp="1"/>
          </p:cNvSpPr>
          <p:nvPr>
            <p:ph type="title"/>
          </p:nvPr>
        </p:nvSpPr>
        <p:spPr>
          <a:xfrm>
            <a:off x="2453761" y="357655"/>
            <a:ext cx="8410903" cy="1137853"/>
          </a:xfrm>
        </p:spPr>
        <p:txBody>
          <a:bodyPr>
            <a:normAutofit/>
          </a:bodyPr>
          <a:lstStyle/>
          <a:p>
            <a:r>
              <a:rPr lang="nl-NL" sz="3600" dirty="0"/>
              <a:t>Aantrekken, boeien en binden </a:t>
            </a:r>
          </a:p>
        </p:txBody>
      </p:sp>
    </p:spTree>
    <p:extLst>
      <p:ext uri="{BB962C8B-B14F-4D97-AF65-F5344CB8AC3E}">
        <p14:creationId xmlns:p14="http://schemas.microsoft.com/office/powerpoint/2010/main" val="3573160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6A077F-D1D0-A849-05AC-FD686B2060EA}"/>
              </a:ext>
            </a:extLst>
          </p:cNvPr>
          <p:cNvSpPr>
            <a:spLocks noGrp="1"/>
          </p:cNvSpPr>
          <p:nvPr>
            <p:ph type="title"/>
          </p:nvPr>
        </p:nvSpPr>
        <p:spPr>
          <a:xfrm>
            <a:off x="1453662" y="2482373"/>
            <a:ext cx="9509284" cy="3301012"/>
          </a:xfrm>
          <a:solidFill>
            <a:schemeClr val="accent5">
              <a:lumMod val="20000"/>
              <a:lumOff val="80000"/>
            </a:schemeClr>
          </a:solidFill>
        </p:spPr>
        <p:txBody>
          <a:bodyPr>
            <a:normAutofit/>
          </a:bodyPr>
          <a:lstStyle/>
          <a:p>
            <a:pPr algn="ctr">
              <a:lnSpc>
                <a:spcPct val="110000"/>
              </a:lnSpc>
            </a:pPr>
            <a:r>
              <a:rPr lang="nl-NL" sz="3200" b="1" dirty="0">
                <a:solidFill>
                  <a:srgbClr val="00B050"/>
                </a:solidFill>
              </a:rPr>
              <a:t>Bewustzijn</a:t>
            </a:r>
            <a:r>
              <a:rPr lang="nl-NL" sz="3200" dirty="0"/>
              <a:t> digitale veiligheid, </a:t>
            </a:r>
            <a:br>
              <a:rPr lang="nl-NL" sz="3200" dirty="0"/>
            </a:br>
            <a:r>
              <a:rPr lang="nl-NL" sz="3200" b="1" dirty="0">
                <a:solidFill>
                  <a:srgbClr val="00B050"/>
                </a:solidFill>
              </a:rPr>
              <a:t>cultuur en gedrag </a:t>
            </a:r>
            <a:r>
              <a:rPr lang="nl-NL" sz="3200" dirty="0"/>
              <a:t>van mensen binnen en buiten de organisatie, </a:t>
            </a:r>
            <a:r>
              <a:rPr lang="nl-NL" sz="3200" b="1" dirty="0">
                <a:solidFill>
                  <a:srgbClr val="00B050"/>
                </a:solidFill>
              </a:rPr>
              <a:t>openheid</a:t>
            </a:r>
            <a:r>
              <a:rPr lang="nl-NL" sz="3200" dirty="0"/>
              <a:t> en </a:t>
            </a:r>
            <a:r>
              <a:rPr lang="nl-NL" sz="3200" b="1" dirty="0">
                <a:solidFill>
                  <a:srgbClr val="00B050"/>
                </a:solidFill>
              </a:rPr>
              <a:t>leren van fouten</a:t>
            </a:r>
            <a:r>
              <a:rPr lang="nl-NL" sz="3200" dirty="0"/>
              <a:t>: </a:t>
            </a:r>
            <a:br>
              <a:rPr lang="nl-NL" sz="3200" dirty="0"/>
            </a:br>
            <a:br>
              <a:rPr lang="nl-NL" sz="3200" dirty="0"/>
            </a:br>
            <a:r>
              <a:rPr lang="nl-NL" sz="3200" b="1" i="1" dirty="0">
                <a:solidFill>
                  <a:srgbClr val="00B050"/>
                </a:solidFill>
              </a:rPr>
              <a:t>The Human Firewall</a:t>
            </a:r>
          </a:p>
        </p:txBody>
      </p:sp>
      <p:pic>
        <p:nvPicPr>
          <p:cNvPr id="3" name="Afbeelding 2">
            <a:extLst>
              <a:ext uri="{FF2B5EF4-FFF2-40B4-BE49-F238E27FC236}">
                <a16:creationId xmlns:a16="http://schemas.microsoft.com/office/drawing/2014/main" id="{54EE25AD-CA0E-3A4D-20DB-3AB7B8CC17BA}"/>
              </a:ext>
            </a:extLst>
          </p:cNvPr>
          <p:cNvPicPr>
            <a:picLocks noChangeAspect="1"/>
          </p:cNvPicPr>
          <p:nvPr/>
        </p:nvPicPr>
        <p:blipFill>
          <a:blip r:embed="rId3"/>
          <a:stretch>
            <a:fillRect/>
          </a:stretch>
        </p:blipFill>
        <p:spPr>
          <a:xfrm>
            <a:off x="5212378" y="615544"/>
            <a:ext cx="1628109" cy="1562855"/>
          </a:xfrm>
          <a:prstGeom prst="rect">
            <a:avLst/>
          </a:prstGeom>
        </p:spPr>
      </p:pic>
      <p:pic>
        <p:nvPicPr>
          <p:cNvPr id="4" name="Afbeelding 3">
            <a:extLst>
              <a:ext uri="{FF2B5EF4-FFF2-40B4-BE49-F238E27FC236}">
                <a16:creationId xmlns:a16="http://schemas.microsoft.com/office/drawing/2014/main" id="{B9014D60-50C1-2D1F-050D-51A436D1A8F7}"/>
              </a:ext>
            </a:extLst>
          </p:cNvPr>
          <p:cNvPicPr>
            <a:picLocks noChangeAspect="1"/>
          </p:cNvPicPr>
          <p:nvPr/>
        </p:nvPicPr>
        <p:blipFill>
          <a:blip r:embed="rId4"/>
          <a:stretch>
            <a:fillRect/>
          </a:stretch>
        </p:blipFill>
        <p:spPr>
          <a:xfrm>
            <a:off x="8323714" y="645041"/>
            <a:ext cx="1920843" cy="1503863"/>
          </a:xfrm>
          <a:prstGeom prst="rect">
            <a:avLst/>
          </a:prstGeom>
        </p:spPr>
      </p:pic>
      <p:pic>
        <p:nvPicPr>
          <p:cNvPr id="6" name="Afbeelding 5">
            <a:extLst>
              <a:ext uri="{FF2B5EF4-FFF2-40B4-BE49-F238E27FC236}">
                <a16:creationId xmlns:a16="http://schemas.microsoft.com/office/drawing/2014/main" id="{EBA9DD64-48C0-E07D-5EB8-E9A5E5E4FAD7}"/>
              </a:ext>
            </a:extLst>
          </p:cNvPr>
          <p:cNvPicPr>
            <a:picLocks noChangeAspect="1"/>
          </p:cNvPicPr>
          <p:nvPr/>
        </p:nvPicPr>
        <p:blipFill>
          <a:blip r:embed="rId5"/>
          <a:stretch>
            <a:fillRect/>
          </a:stretch>
        </p:blipFill>
        <p:spPr>
          <a:xfrm>
            <a:off x="1742515" y="355405"/>
            <a:ext cx="2138436" cy="1960233"/>
          </a:xfrm>
          <a:prstGeom prst="rect">
            <a:avLst/>
          </a:prstGeom>
        </p:spPr>
      </p:pic>
    </p:spTree>
    <p:extLst>
      <p:ext uri="{BB962C8B-B14F-4D97-AF65-F5344CB8AC3E}">
        <p14:creationId xmlns:p14="http://schemas.microsoft.com/office/powerpoint/2010/main" val="33358460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87B76ECB-27EE-8B2B-77D7-AE025F5A338F}"/>
              </a:ext>
            </a:extLst>
          </p:cNvPr>
          <p:cNvSpPr>
            <a:spLocks noGrp="1"/>
          </p:cNvSpPr>
          <p:nvPr>
            <p:ph idx="1"/>
          </p:nvPr>
        </p:nvSpPr>
        <p:spPr>
          <a:xfrm>
            <a:off x="3072383" y="1605799"/>
            <a:ext cx="8160189" cy="4628746"/>
          </a:xfrm>
        </p:spPr>
        <p:txBody>
          <a:bodyPr>
            <a:normAutofit lnSpcReduction="10000"/>
          </a:bodyPr>
          <a:lstStyle/>
          <a:p>
            <a:pPr marL="0" indent="0">
              <a:lnSpc>
                <a:spcPct val="110000"/>
              </a:lnSpc>
              <a:buNone/>
            </a:pPr>
            <a:r>
              <a:rPr lang="nl-NL" sz="2400" b="1" dirty="0">
                <a:solidFill>
                  <a:srgbClr val="00B050"/>
                </a:solidFill>
              </a:rPr>
              <a:t>De mens/gedragskant van cyberveiligheid gaat over:</a:t>
            </a:r>
          </a:p>
          <a:p>
            <a:pPr>
              <a:lnSpc>
                <a:spcPct val="120000"/>
              </a:lnSpc>
            </a:pPr>
            <a:r>
              <a:rPr lang="nl-NL" sz="2200" dirty="0"/>
              <a:t>bewustzijn van risico’s</a:t>
            </a:r>
          </a:p>
          <a:p>
            <a:pPr>
              <a:lnSpc>
                <a:spcPct val="120000"/>
              </a:lnSpc>
            </a:pPr>
            <a:r>
              <a:rPr lang="nl-NL" sz="2200" dirty="0"/>
              <a:t>alertheid op vreemde dingen, afwijkende patronen</a:t>
            </a:r>
          </a:p>
          <a:p>
            <a:pPr>
              <a:lnSpc>
                <a:spcPct val="120000"/>
              </a:lnSpc>
            </a:pPr>
            <a:r>
              <a:rPr lang="nl-NL" sz="2200" dirty="0"/>
              <a:t>beleid en regels kennen, begrijpen en toepassen</a:t>
            </a:r>
          </a:p>
          <a:p>
            <a:pPr>
              <a:lnSpc>
                <a:spcPct val="120000"/>
              </a:lnSpc>
            </a:pPr>
            <a:r>
              <a:rPr lang="nl-NL" sz="2200" dirty="0"/>
              <a:t>voorbeeldgedrag van leidinggevenden</a:t>
            </a:r>
          </a:p>
          <a:p>
            <a:pPr>
              <a:lnSpc>
                <a:spcPct val="120000"/>
              </a:lnSpc>
            </a:pPr>
            <a:r>
              <a:rPr lang="nl-NL" sz="2200" dirty="0"/>
              <a:t>elkaar aanspreken op onacceptabel gedrag </a:t>
            </a:r>
          </a:p>
          <a:p>
            <a:pPr>
              <a:lnSpc>
                <a:spcPct val="120000"/>
              </a:lnSpc>
            </a:pPr>
            <a:r>
              <a:rPr lang="nl-NL" sz="2200" dirty="0"/>
              <a:t>besef van samen sterk voor cyberveilig werken</a:t>
            </a:r>
          </a:p>
          <a:p>
            <a:pPr>
              <a:lnSpc>
                <a:spcPct val="120000"/>
              </a:lnSpc>
            </a:pPr>
            <a:r>
              <a:rPr lang="nl-NL" sz="2200" dirty="0"/>
              <a:t>open cultuur, fouten mogen maken </a:t>
            </a:r>
          </a:p>
          <a:p>
            <a:pPr>
              <a:lnSpc>
                <a:spcPct val="120000"/>
              </a:lnSpc>
            </a:pPr>
            <a:r>
              <a:rPr lang="nl-NL" sz="2200" dirty="0"/>
              <a:t>kennis delen en leren van elkaar</a:t>
            </a:r>
          </a:p>
        </p:txBody>
      </p:sp>
      <p:pic>
        <p:nvPicPr>
          <p:cNvPr id="2" name="Afbeelding 1">
            <a:extLst>
              <a:ext uri="{FF2B5EF4-FFF2-40B4-BE49-F238E27FC236}">
                <a16:creationId xmlns:a16="http://schemas.microsoft.com/office/drawing/2014/main" id="{B5D0DE97-D74B-2AC3-754C-D02FBC815979}"/>
              </a:ext>
            </a:extLst>
          </p:cNvPr>
          <p:cNvPicPr>
            <a:picLocks noChangeAspect="1"/>
          </p:cNvPicPr>
          <p:nvPr/>
        </p:nvPicPr>
        <p:blipFill>
          <a:blip r:embed="rId2"/>
          <a:stretch>
            <a:fillRect/>
          </a:stretch>
        </p:blipFill>
        <p:spPr>
          <a:xfrm>
            <a:off x="803888" y="449209"/>
            <a:ext cx="1628109" cy="1562855"/>
          </a:xfrm>
          <a:prstGeom prst="rect">
            <a:avLst/>
          </a:prstGeom>
        </p:spPr>
      </p:pic>
      <p:pic>
        <p:nvPicPr>
          <p:cNvPr id="4" name="Afbeelding 3">
            <a:extLst>
              <a:ext uri="{FF2B5EF4-FFF2-40B4-BE49-F238E27FC236}">
                <a16:creationId xmlns:a16="http://schemas.microsoft.com/office/drawing/2014/main" id="{9132194D-A8CE-F749-C858-8F0982F5876E}"/>
              </a:ext>
            </a:extLst>
          </p:cNvPr>
          <p:cNvPicPr>
            <a:picLocks noChangeAspect="1"/>
          </p:cNvPicPr>
          <p:nvPr/>
        </p:nvPicPr>
        <p:blipFill>
          <a:blip r:embed="rId3"/>
          <a:stretch>
            <a:fillRect/>
          </a:stretch>
        </p:blipFill>
        <p:spPr>
          <a:xfrm>
            <a:off x="657520" y="4730682"/>
            <a:ext cx="1920843" cy="1503863"/>
          </a:xfrm>
          <a:prstGeom prst="rect">
            <a:avLst/>
          </a:prstGeom>
        </p:spPr>
      </p:pic>
      <p:sp>
        <p:nvSpPr>
          <p:cNvPr id="5" name="Titel 1">
            <a:extLst>
              <a:ext uri="{FF2B5EF4-FFF2-40B4-BE49-F238E27FC236}">
                <a16:creationId xmlns:a16="http://schemas.microsoft.com/office/drawing/2014/main" id="{10F287B1-EC86-05B7-7421-23D4A59D5A97}"/>
              </a:ext>
            </a:extLst>
          </p:cNvPr>
          <p:cNvSpPr>
            <a:spLocks noGrp="1"/>
          </p:cNvSpPr>
          <p:nvPr>
            <p:ph type="title"/>
          </p:nvPr>
        </p:nvSpPr>
        <p:spPr>
          <a:xfrm>
            <a:off x="3072384" y="449209"/>
            <a:ext cx="7388295" cy="1095812"/>
          </a:xfrm>
        </p:spPr>
        <p:txBody>
          <a:bodyPr>
            <a:normAutofit/>
          </a:bodyPr>
          <a:lstStyle/>
          <a:p>
            <a:r>
              <a:rPr lang="nl-NL" sz="3200" dirty="0"/>
              <a:t>Mens-/gedragskant van cyberveiligheid</a:t>
            </a:r>
          </a:p>
        </p:txBody>
      </p:sp>
      <p:pic>
        <p:nvPicPr>
          <p:cNvPr id="6" name="Afbeelding 5">
            <a:extLst>
              <a:ext uri="{FF2B5EF4-FFF2-40B4-BE49-F238E27FC236}">
                <a16:creationId xmlns:a16="http://schemas.microsoft.com/office/drawing/2014/main" id="{98A936C8-5F42-A7E4-F62D-05C0EA218783}"/>
              </a:ext>
            </a:extLst>
          </p:cNvPr>
          <p:cNvPicPr>
            <a:picLocks noChangeAspect="1"/>
          </p:cNvPicPr>
          <p:nvPr/>
        </p:nvPicPr>
        <p:blipFill>
          <a:blip r:embed="rId4"/>
          <a:stretch>
            <a:fillRect/>
          </a:stretch>
        </p:blipFill>
        <p:spPr>
          <a:xfrm>
            <a:off x="0" y="2448883"/>
            <a:ext cx="2138436" cy="1960233"/>
          </a:xfrm>
          <a:prstGeom prst="rect">
            <a:avLst/>
          </a:prstGeom>
        </p:spPr>
      </p:pic>
    </p:spTree>
    <p:extLst>
      <p:ext uri="{BB962C8B-B14F-4D97-AF65-F5344CB8AC3E}">
        <p14:creationId xmlns:p14="http://schemas.microsoft.com/office/powerpoint/2010/main" val="10745175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D6ABF0-1877-5B84-7224-4598A3A67F4E}"/>
              </a:ext>
            </a:extLst>
          </p:cNvPr>
          <p:cNvSpPr>
            <a:spLocks noGrp="1"/>
          </p:cNvSpPr>
          <p:nvPr>
            <p:ph type="title"/>
          </p:nvPr>
        </p:nvSpPr>
        <p:spPr>
          <a:xfrm>
            <a:off x="2711669" y="449209"/>
            <a:ext cx="9055156" cy="1095812"/>
          </a:xfrm>
        </p:spPr>
        <p:txBody>
          <a:bodyPr>
            <a:normAutofit/>
          </a:bodyPr>
          <a:lstStyle/>
          <a:p>
            <a:r>
              <a:rPr lang="nl-NL" sz="3200" dirty="0"/>
              <a:t>Hoe personeel ‘cyber’ bewust maken en houden? </a:t>
            </a:r>
          </a:p>
        </p:txBody>
      </p:sp>
      <p:sp>
        <p:nvSpPr>
          <p:cNvPr id="3" name="Tijdelijke aanduiding voor inhoud 2">
            <a:extLst>
              <a:ext uri="{FF2B5EF4-FFF2-40B4-BE49-F238E27FC236}">
                <a16:creationId xmlns:a16="http://schemas.microsoft.com/office/drawing/2014/main" id="{BD726831-064C-948E-49A5-871AE520F821}"/>
              </a:ext>
            </a:extLst>
          </p:cNvPr>
          <p:cNvSpPr>
            <a:spLocks noGrp="1"/>
          </p:cNvSpPr>
          <p:nvPr>
            <p:ph idx="1"/>
          </p:nvPr>
        </p:nvSpPr>
        <p:spPr>
          <a:xfrm>
            <a:off x="2711669" y="1699131"/>
            <a:ext cx="8343324" cy="4218781"/>
          </a:xfrm>
        </p:spPr>
        <p:txBody>
          <a:bodyPr>
            <a:normAutofit/>
          </a:bodyPr>
          <a:lstStyle/>
          <a:p>
            <a:pPr marL="0" indent="0">
              <a:lnSpc>
                <a:spcPct val="120000"/>
              </a:lnSpc>
              <a:buNone/>
            </a:pPr>
            <a:r>
              <a:rPr lang="nl-NL" sz="2400" b="1" dirty="0">
                <a:solidFill>
                  <a:srgbClr val="00B050"/>
                </a:solidFill>
              </a:rPr>
              <a:t>Verhoog het veiligheidsbewustzijn door maatregelen (1 van 2):</a:t>
            </a:r>
            <a:endParaRPr lang="nl-NL" sz="2400" dirty="0"/>
          </a:p>
          <a:p>
            <a:pPr>
              <a:lnSpc>
                <a:spcPct val="120000"/>
              </a:lnSpc>
            </a:pPr>
            <a:r>
              <a:rPr lang="nl-NL" sz="2200" dirty="0"/>
              <a:t>Opnemen thema digitale veiligheid/ cyberweerbaarheid in het </a:t>
            </a:r>
            <a:r>
              <a:rPr lang="nl-NL" sz="2200" b="1" dirty="0"/>
              <a:t>introductieprogramma</a:t>
            </a:r>
            <a:r>
              <a:rPr lang="nl-NL" sz="2200" dirty="0"/>
              <a:t> voor nieuwe medewerkers en freelancers (ook wel </a:t>
            </a:r>
            <a:r>
              <a:rPr lang="nl-NL" sz="2200" i="1" dirty="0"/>
              <a:t>‘onboarding’</a:t>
            </a:r>
            <a:r>
              <a:rPr lang="nl-NL" sz="2200" dirty="0"/>
              <a:t>)</a:t>
            </a:r>
            <a:endParaRPr lang="nl-NL" sz="2200" i="1" dirty="0"/>
          </a:p>
          <a:p>
            <a:pPr>
              <a:lnSpc>
                <a:spcPct val="120000"/>
              </a:lnSpc>
            </a:pPr>
            <a:r>
              <a:rPr lang="nl-NL" sz="2200" dirty="0"/>
              <a:t>Aanbieden van een goede, aansprekende cyber awareness </a:t>
            </a:r>
            <a:r>
              <a:rPr lang="nl-NL" sz="2200" b="1" dirty="0"/>
              <a:t>training</a:t>
            </a:r>
            <a:r>
              <a:rPr lang="nl-NL" sz="2200" dirty="0"/>
              <a:t> aan alle medewerkers</a:t>
            </a:r>
          </a:p>
          <a:p>
            <a:pPr>
              <a:lnSpc>
                <a:spcPct val="120000"/>
              </a:lnSpc>
            </a:pPr>
            <a:r>
              <a:rPr lang="nl-NL" sz="2200" dirty="0"/>
              <a:t>Zorgen voor </a:t>
            </a:r>
            <a:r>
              <a:rPr lang="nl-NL" sz="2200" b="1" dirty="0"/>
              <a:t>updates en herhaling</a:t>
            </a:r>
            <a:r>
              <a:rPr lang="nl-NL" sz="2200" dirty="0"/>
              <a:t> (vergelijk BHV-trainingen) onder het motto ‘één training is geen training’</a:t>
            </a:r>
          </a:p>
        </p:txBody>
      </p:sp>
      <p:pic>
        <p:nvPicPr>
          <p:cNvPr id="4" name="Afbeelding 3">
            <a:extLst>
              <a:ext uri="{FF2B5EF4-FFF2-40B4-BE49-F238E27FC236}">
                <a16:creationId xmlns:a16="http://schemas.microsoft.com/office/drawing/2014/main" id="{AC3FC94A-1C40-DF51-3860-831FD52A53A3}"/>
              </a:ext>
            </a:extLst>
          </p:cNvPr>
          <p:cNvPicPr>
            <a:picLocks noChangeAspect="1"/>
          </p:cNvPicPr>
          <p:nvPr/>
        </p:nvPicPr>
        <p:blipFill>
          <a:blip r:embed="rId3"/>
          <a:stretch>
            <a:fillRect/>
          </a:stretch>
        </p:blipFill>
        <p:spPr>
          <a:xfrm>
            <a:off x="425175" y="257803"/>
            <a:ext cx="1920843" cy="1503863"/>
          </a:xfrm>
          <a:prstGeom prst="rect">
            <a:avLst/>
          </a:prstGeom>
        </p:spPr>
      </p:pic>
    </p:spTree>
    <p:extLst>
      <p:ext uri="{BB962C8B-B14F-4D97-AF65-F5344CB8AC3E}">
        <p14:creationId xmlns:p14="http://schemas.microsoft.com/office/powerpoint/2010/main" val="19885815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D6ABF0-1877-5B84-7224-4598A3A67F4E}"/>
              </a:ext>
            </a:extLst>
          </p:cNvPr>
          <p:cNvSpPr>
            <a:spLocks noGrp="1"/>
          </p:cNvSpPr>
          <p:nvPr>
            <p:ph type="title"/>
          </p:nvPr>
        </p:nvSpPr>
        <p:spPr>
          <a:xfrm>
            <a:off x="2711669" y="449209"/>
            <a:ext cx="9055156" cy="1095812"/>
          </a:xfrm>
        </p:spPr>
        <p:txBody>
          <a:bodyPr>
            <a:normAutofit/>
          </a:bodyPr>
          <a:lstStyle/>
          <a:p>
            <a:r>
              <a:rPr lang="nl-NL" sz="3200" dirty="0"/>
              <a:t>Hoe personeel ‘cyber’ bewust maken en houden? </a:t>
            </a:r>
          </a:p>
        </p:txBody>
      </p:sp>
      <p:sp>
        <p:nvSpPr>
          <p:cNvPr id="3" name="Tijdelijke aanduiding voor inhoud 2">
            <a:extLst>
              <a:ext uri="{FF2B5EF4-FFF2-40B4-BE49-F238E27FC236}">
                <a16:creationId xmlns:a16="http://schemas.microsoft.com/office/drawing/2014/main" id="{BD726831-064C-948E-49A5-871AE520F821}"/>
              </a:ext>
            </a:extLst>
          </p:cNvPr>
          <p:cNvSpPr>
            <a:spLocks noGrp="1"/>
          </p:cNvSpPr>
          <p:nvPr>
            <p:ph idx="1"/>
          </p:nvPr>
        </p:nvSpPr>
        <p:spPr>
          <a:xfrm>
            <a:off x="2713323" y="1734230"/>
            <a:ext cx="8413589" cy="4276151"/>
          </a:xfrm>
        </p:spPr>
        <p:txBody>
          <a:bodyPr>
            <a:normAutofit/>
          </a:bodyPr>
          <a:lstStyle/>
          <a:p>
            <a:pPr marL="0" indent="0">
              <a:lnSpc>
                <a:spcPct val="120000"/>
              </a:lnSpc>
              <a:buNone/>
            </a:pPr>
            <a:r>
              <a:rPr lang="nl-NL" sz="2400" b="1" dirty="0">
                <a:solidFill>
                  <a:srgbClr val="00B050"/>
                </a:solidFill>
              </a:rPr>
              <a:t>Verhoog het veiligheidsbewustzijn door maatregelen (2 van 2):</a:t>
            </a:r>
            <a:endParaRPr lang="nl-NL" sz="2400" dirty="0"/>
          </a:p>
          <a:p>
            <a:pPr>
              <a:lnSpc>
                <a:spcPct val="120000"/>
              </a:lnSpc>
            </a:pPr>
            <a:r>
              <a:rPr lang="nl-NL" sz="2200" dirty="0"/>
              <a:t>Vragen aan technische IT/ICT experts wat zij van wie nodig hebben om optimaal voorbereid te zijn op dreigingen</a:t>
            </a:r>
          </a:p>
          <a:p>
            <a:pPr>
              <a:lnSpc>
                <a:spcPct val="120000"/>
              </a:lnSpc>
            </a:pPr>
            <a:r>
              <a:rPr lang="nl-NL" sz="2200" dirty="0"/>
              <a:t>Inzetten van krachtige communicatie via een slogan als: ‘Je werkt hier veilig of je werkt hier niet’</a:t>
            </a:r>
          </a:p>
          <a:p>
            <a:pPr>
              <a:lnSpc>
                <a:spcPct val="120000"/>
              </a:lnSpc>
            </a:pPr>
            <a:r>
              <a:rPr lang="nl-NL" sz="2200" dirty="0"/>
              <a:t>Werken aan een open cultuur met duidelijke afspraken, collega’s kunnen aanspreken, durven maken van fouten (en daar van leren)</a:t>
            </a:r>
          </a:p>
          <a:p>
            <a:pPr>
              <a:lnSpc>
                <a:spcPct val="120000"/>
              </a:lnSpc>
            </a:pPr>
            <a:r>
              <a:rPr lang="nl-NL" sz="2200" dirty="0"/>
              <a:t>‘Walk your talk’: voorbeeldgedrag directie/leidinggevenden</a:t>
            </a:r>
          </a:p>
        </p:txBody>
      </p:sp>
      <p:pic>
        <p:nvPicPr>
          <p:cNvPr id="4" name="Afbeelding 3">
            <a:extLst>
              <a:ext uri="{FF2B5EF4-FFF2-40B4-BE49-F238E27FC236}">
                <a16:creationId xmlns:a16="http://schemas.microsoft.com/office/drawing/2014/main" id="{AC3FC94A-1C40-DF51-3860-831FD52A53A3}"/>
              </a:ext>
            </a:extLst>
          </p:cNvPr>
          <p:cNvPicPr>
            <a:picLocks noChangeAspect="1"/>
          </p:cNvPicPr>
          <p:nvPr/>
        </p:nvPicPr>
        <p:blipFill>
          <a:blip r:embed="rId3"/>
          <a:stretch>
            <a:fillRect/>
          </a:stretch>
        </p:blipFill>
        <p:spPr>
          <a:xfrm>
            <a:off x="425175" y="257803"/>
            <a:ext cx="1920843" cy="1503863"/>
          </a:xfrm>
          <a:prstGeom prst="rect">
            <a:avLst/>
          </a:prstGeom>
        </p:spPr>
      </p:pic>
    </p:spTree>
    <p:extLst>
      <p:ext uri="{BB962C8B-B14F-4D97-AF65-F5344CB8AC3E}">
        <p14:creationId xmlns:p14="http://schemas.microsoft.com/office/powerpoint/2010/main" val="14767787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D726831-064C-948E-49A5-871AE520F821}"/>
              </a:ext>
            </a:extLst>
          </p:cNvPr>
          <p:cNvSpPr>
            <a:spLocks noGrp="1"/>
          </p:cNvSpPr>
          <p:nvPr>
            <p:ph idx="1"/>
          </p:nvPr>
        </p:nvSpPr>
        <p:spPr>
          <a:xfrm>
            <a:off x="2785241" y="1621215"/>
            <a:ext cx="8755118" cy="4658656"/>
          </a:xfrm>
        </p:spPr>
        <p:txBody>
          <a:bodyPr>
            <a:normAutofit lnSpcReduction="10000"/>
          </a:bodyPr>
          <a:lstStyle/>
          <a:p>
            <a:pPr marL="0" indent="0">
              <a:lnSpc>
                <a:spcPct val="120000"/>
              </a:lnSpc>
              <a:buNone/>
            </a:pPr>
            <a:r>
              <a:rPr lang="nl-NL" sz="2400" b="1" dirty="0">
                <a:solidFill>
                  <a:srgbClr val="00B050"/>
                </a:solidFill>
              </a:rPr>
              <a:t>Security Awareness: de top-7 valkuilen &gt;&gt;</a:t>
            </a:r>
          </a:p>
          <a:p>
            <a:pPr marL="342900" indent="-342900">
              <a:lnSpc>
                <a:spcPct val="120000"/>
              </a:lnSpc>
              <a:buFont typeface="+mj-lt"/>
              <a:buAutoNum type="arabicPeriod"/>
            </a:pPr>
            <a:r>
              <a:rPr lang="nl-NL" sz="2200" dirty="0"/>
              <a:t>Alleen na een incident inzetten op security awareness</a:t>
            </a:r>
          </a:p>
          <a:p>
            <a:pPr marL="342900" indent="-342900">
              <a:lnSpc>
                <a:spcPct val="120000"/>
              </a:lnSpc>
              <a:buFont typeface="+mj-lt"/>
              <a:buAutoNum type="arabicPeriod"/>
            </a:pPr>
            <a:r>
              <a:rPr lang="nl-NL" sz="2200" dirty="0"/>
              <a:t>Het MT en/of de directeur geen rol geven</a:t>
            </a:r>
          </a:p>
          <a:p>
            <a:pPr marL="342900" indent="-342900">
              <a:lnSpc>
                <a:spcPct val="120000"/>
              </a:lnSpc>
              <a:buFont typeface="+mj-lt"/>
              <a:buAutoNum type="arabicPeriod"/>
            </a:pPr>
            <a:r>
              <a:rPr lang="nl-NL" sz="2200" dirty="0"/>
              <a:t>Jouw campagne spontaan lanceren</a:t>
            </a:r>
          </a:p>
          <a:p>
            <a:pPr marL="342900" indent="-342900">
              <a:lnSpc>
                <a:spcPct val="120000"/>
              </a:lnSpc>
              <a:buFont typeface="+mj-lt"/>
              <a:buAutoNum type="arabicPeriod"/>
            </a:pPr>
            <a:r>
              <a:rPr lang="nl-NL" sz="2200" dirty="0"/>
              <a:t>Alleen de security of IT-afdeling betrekken bij jouw campagne</a:t>
            </a:r>
          </a:p>
          <a:p>
            <a:pPr marL="342900" indent="-342900">
              <a:lnSpc>
                <a:spcPct val="120000"/>
              </a:lnSpc>
              <a:buFont typeface="+mj-lt"/>
              <a:buAutoNum type="arabicPeriod"/>
            </a:pPr>
            <a:r>
              <a:rPr lang="nl-NL" sz="2200" dirty="0"/>
              <a:t>Eén unieke tool gebruiken</a:t>
            </a:r>
          </a:p>
          <a:p>
            <a:pPr marL="342900" indent="-342900">
              <a:lnSpc>
                <a:spcPct val="120000"/>
              </a:lnSpc>
              <a:buFont typeface="+mj-lt"/>
              <a:buAutoNum type="arabicPeriod"/>
            </a:pPr>
            <a:r>
              <a:rPr lang="nl-NL" sz="2200" dirty="0"/>
              <a:t>Eénmalig een e-learning aanbieden</a:t>
            </a:r>
          </a:p>
          <a:p>
            <a:pPr marL="342900" indent="-342900">
              <a:lnSpc>
                <a:spcPct val="120000"/>
              </a:lnSpc>
              <a:buFont typeface="+mj-lt"/>
              <a:buAutoNum type="arabicPeriod"/>
            </a:pPr>
            <a:r>
              <a:rPr lang="nl-NL" sz="2200" dirty="0"/>
              <a:t>Elke afdeling hetzelfde laten leren</a:t>
            </a:r>
          </a:p>
          <a:p>
            <a:pPr marL="0" indent="0">
              <a:lnSpc>
                <a:spcPct val="120000"/>
              </a:lnSpc>
              <a:buNone/>
            </a:pPr>
            <a:r>
              <a:rPr lang="nl-NL" sz="1800" dirty="0"/>
              <a:t>Bron: </a:t>
            </a:r>
            <a:r>
              <a:rPr lang="nl-NL" sz="1800" dirty="0">
                <a:hlinkClick r:id="rId3"/>
              </a:rPr>
              <a:t>https://www.navaio.com/security-awareness-de-top-7-valkuilen/</a:t>
            </a:r>
            <a:r>
              <a:rPr lang="nl-NL" sz="1800" dirty="0"/>
              <a:t> </a:t>
            </a:r>
          </a:p>
          <a:p>
            <a:pPr marL="342900" indent="-342900">
              <a:lnSpc>
                <a:spcPct val="120000"/>
              </a:lnSpc>
              <a:buFont typeface="+mj-lt"/>
              <a:buAutoNum type="arabicPeriod"/>
            </a:pPr>
            <a:endParaRPr lang="nl-NL" sz="2000" dirty="0"/>
          </a:p>
        </p:txBody>
      </p:sp>
      <p:pic>
        <p:nvPicPr>
          <p:cNvPr id="4" name="Afbeelding 3">
            <a:extLst>
              <a:ext uri="{FF2B5EF4-FFF2-40B4-BE49-F238E27FC236}">
                <a16:creationId xmlns:a16="http://schemas.microsoft.com/office/drawing/2014/main" id="{AC3FC94A-1C40-DF51-3860-831FD52A53A3}"/>
              </a:ext>
            </a:extLst>
          </p:cNvPr>
          <p:cNvPicPr>
            <a:picLocks noChangeAspect="1"/>
          </p:cNvPicPr>
          <p:nvPr/>
        </p:nvPicPr>
        <p:blipFill>
          <a:blip r:embed="rId4"/>
          <a:stretch>
            <a:fillRect/>
          </a:stretch>
        </p:blipFill>
        <p:spPr>
          <a:xfrm>
            <a:off x="425175" y="257803"/>
            <a:ext cx="1920843" cy="1503863"/>
          </a:xfrm>
          <a:prstGeom prst="rect">
            <a:avLst/>
          </a:prstGeom>
        </p:spPr>
      </p:pic>
      <p:sp>
        <p:nvSpPr>
          <p:cNvPr id="9" name="Titel 1">
            <a:extLst>
              <a:ext uri="{FF2B5EF4-FFF2-40B4-BE49-F238E27FC236}">
                <a16:creationId xmlns:a16="http://schemas.microsoft.com/office/drawing/2014/main" id="{E01C86F7-56AD-9392-3EFA-20FAB16E2DBE}"/>
              </a:ext>
            </a:extLst>
          </p:cNvPr>
          <p:cNvSpPr>
            <a:spLocks noGrp="1"/>
          </p:cNvSpPr>
          <p:nvPr>
            <p:ph type="title"/>
          </p:nvPr>
        </p:nvSpPr>
        <p:spPr>
          <a:xfrm>
            <a:off x="2711669" y="449209"/>
            <a:ext cx="9055156" cy="1095812"/>
          </a:xfrm>
        </p:spPr>
        <p:txBody>
          <a:bodyPr>
            <a:normAutofit/>
          </a:bodyPr>
          <a:lstStyle/>
          <a:p>
            <a:r>
              <a:rPr lang="nl-NL" sz="3200" dirty="0"/>
              <a:t>Hoe personeel ‘cyber’ bewust maken en houden? </a:t>
            </a:r>
          </a:p>
        </p:txBody>
      </p:sp>
    </p:spTree>
    <p:extLst>
      <p:ext uri="{BB962C8B-B14F-4D97-AF65-F5344CB8AC3E}">
        <p14:creationId xmlns:p14="http://schemas.microsoft.com/office/powerpoint/2010/main" val="42012483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D6ABF0-1877-5B84-7224-4598A3A67F4E}"/>
              </a:ext>
            </a:extLst>
          </p:cNvPr>
          <p:cNvSpPr>
            <a:spLocks noGrp="1"/>
          </p:cNvSpPr>
          <p:nvPr>
            <p:ph type="title"/>
          </p:nvPr>
        </p:nvSpPr>
        <p:spPr>
          <a:xfrm>
            <a:off x="2711669" y="449209"/>
            <a:ext cx="8179676" cy="948667"/>
          </a:xfrm>
        </p:spPr>
        <p:txBody>
          <a:bodyPr>
            <a:noAutofit/>
          </a:bodyPr>
          <a:lstStyle/>
          <a:p>
            <a:r>
              <a:rPr lang="nl-NL" sz="3600" dirty="0"/>
              <a:t>Hoe krijgen we cyberveilig gedrag bij onze mensen voor elkaar?</a:t>
            </a:r>
          </a:p>
        </p:txBody>
      </p:sp>
      <p:sp>
        <p:nvSpPr>
          <p:cNvPr id="3" name="Tijdelijke aanduiding voor inhoud 2">
            <a:extLst>
              <a:ext uri="{FF2B5EF4-FFF2-40B4-BE49-F238E27FC236}">
                <a16:creationId xmlns:a16="http://schemas.microsoft.com/office/drawing/2014/main" id="{BD726831-064C-948E-49A5-871AE520F821}"/>
              </a:ext>
            </a:extLst>
          </p:cNvPr>
          <p:cNvSpPr>
            <a:spLocks noGrp="1"/>
          </p:cNvSpPr>
          <p:nvPr>
            <p:ph idx="1"/>
          </p:nvPr>
        </p:nvSpPr>
        <p:spPr>
          <a:xfrm>
            <a:off x="2711669" y="1761666"/>
            <a:ext cx="8410903" cy="3354864"/>
          </a:xfrm>
        </p:spPr>
        <p:txBody>
          <a:bodyPr/>
          <a:lstStyle/>
          <a:p>
            <a:pPr marL="0" indent="0">
              <a:buNone/>
            </a:pPr>
            <a:r>
              <a:rPr lang="nl-NL" sz="2400" b="1" dirty="0">
                <a:solidFill>
                  <a:srgbClr val="00B050"/>
                </a:solidFill>
              </a:rPr>
              <a:t>Meer grip op gedrag: wat speelt hierbij een rol?</a:t>
            </a:r>
          </a:p>
          <a:p>
            <a:r>
              <a:rPr lang="nl-NL" sz="2000" dirty="0"/>
              <a:t>voorbeeldgedrag van directie/managers: ‘</a:t>
            </a:r>
            <a:r>
              <a:rPr lang="nl-NL" sz="2000" i="1" dirty="0"/>
              <a:t>walk your talk</a:t>
            </a:r>
            <a:r>
              <a:rPr lang="nl-NL" sz="2000" dirty="0"/>
              <a:t>’</a:t>
            </a:r>
          </a:p>
          <a:p>
            <a:r>
              <a:rPr lang="nl-NL" sz="2000" dirty="0"/>
              <a:t>elkaar aanspreken op regels, niet gedogen, niet ‘ermee wegkomen’</a:t>
            </a:r>
          </a:p>
          <a:p>
            <a:r>
              <a:rPr lang="nl-NL" sz="2000" dirty="0"/>
              <a:t>cultuur van fouten maken mag, mits je er van leert</a:t>
            </a:r>
          </a:p>
          <a:p>
            <a:r>
              <a:rPr lang="nl-NL" sz="2000" dirty="0"/>
              <a:t>iedereen kan slachtoffer worden van geavanceerde vormen van cybercriminaliteit of fraude, maar gewaarschuwde collega’s zijn alert en handelen ‘</a:t>
            </a:r>
            <a:r>
              <a:rPr lang="nl-NL" sz="2000" i="1" dirty="0"/>
              <a:t>streetwise</a:t>
            </a:r>
            <a:r>
              <a:rPr lang="nl-NL" sz="2000" dirty="0"/>
              <a:t>’ </a:t>
            </a:r>
          </a:p>
          <a:p>
            <a:r>
              <a:rPr lang="nl-NL" sz="2000" dirty="0"/>
              <a:t>van onbewust onbekwaam naar bewust bekwaam vereist continu leren en ontwikkelen </a:t>
            </a:r>
          </a:p>
        </p:txBody>
      </p:sp>
      <p:pic>
        <p:nvPicPr>
          <p:cNvPr id="4" name="Afbeelding 3">
            <a:extLst>
              <a:ext uri="{FF2B5EF4-FFF2-40B4-BE49-F238E27FC236}">
                <a16:creationId xmlns:a16="http://schemas.microsoft.com/office/drawing/2014/main" id="{AC3FC94A-1C40-DF51-3860-831FD52A53A3}"/>
              </a:ext>
            </a:extLst>
          </p:cNvPr>
          <p:cNvPicPr>
            <a:picLocks noChangeAspect="1"/>
          </p:cNvPicPr>
          <p:nvPr/>
        </p:nvPicPr>
        <p:blipFill>
          <a:blip r:embed="rId2"/>
          <a:stretch>
            <a:fillRect/>
          </a:stretch>
        </p:blipFill>
        <p:spPr>
          <a:xfrm>
            <a:off x="425175" y="257803"/>
            <a:ext cx="1920843" cy="1503863"/>
          </a:xfrm>
          <a:prstGeom prst="rect">
            <a:avLst/>
          </a:prstGeom>
        </p:spPr>
      </p:pic>
      <p:sp>
        <p:nvSpPr>
          <p:cNvPr id="5" name="Tijdelijke aanduiding voor inhoud 2">
            <a:extLst>
              <a:ext uri="{FF2B5EF4-FFF2-40B4-BE49-F238E27FC236}">
                <a16:creationId xmlns:a16="http://schemas.microsoft.com/office/drawing/2014/main" id="{CCFE584D-BD2B-CB1D-0E85-B5B5BE85C82F}"/>
              </a:ext>
            </a:extLst>
          </p:cNvPr>
          <p:cNvSpPr txBox="1">
            <a:spLocks/>
          </p:cNvSpPr>
          <p:nvPr/>
        </p:nvSpPr>
        <p:spPr>
          <a:xfrm>
            <a:off x="2711669" y="5304535"/>
            <a:ext cx="8487161" cy="859959"/>
          </a:xfrm>
          <a:prstGeom prst="rect">
            <a:avLst/>
          </a:prstGeom>
          <a:solidFill>
            <a:schemeClr val="accent6">
              <a:lumMod val="20000"/>
              <a:lumOff val="80000"/>
              <a:alpha val="60166"/>
            </a:schemeClr>
          </a:solidFill>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2400" dirty="0"/>
              <a:t>Gedrag = motivatie + capaciteit (kennis/vaardigheden) + gelegenheid </a:t>
            </a:r>
          </a:p>
          <a:p>
            <a:pPr marL="0" indent="0">
              <a:buNone/>
            </a:pPr>
            <a:r>
              <a:rPr lang="nl-NL" sz="1900" dirty="0"/>
              <a:t>bron: </a:t>
            </a:r>
            <a:r>
              <a:rPr lang="nl-NL" sz="1900" dirty="0">
                <a:hlinkClick r:id="rId3"/>
              </a:rPr>
              <a:t>www.hoffmann.nl</a:t>
            </a:r>
            <a:r>
              <a:rPr lang="nl-NL" sz="1900" dirty="0"/>
              <a:t>  </a:t>
            </a:r>
          </a:p>
          <a:p>
            <a:pPr marL="0" indent="0">
              <a:buFont typeface="Arial" panose="020B0604020202020204" pitchFamily="34" charset="0"/>
              <a:buNone/>
            </a:pPr>
            <a:endParaRPr lang="nl-NL" sz="2000" dirty="0">
              <a:solidFill>
                <a:schemeClr val="accent1"/>
              </a:solidFill>
            </a:endParaRPr>
          </a:p>
        </p:txBody>
      </p:sp>
    </p:spTree>
    <p:extLst>
      <p:ext uri="{BB962C8B-B14F-4D97-AF65-F5344CB8AC3E}">
        <p14:creationId xmlns:p14="http://schemas.microsoft.com/office/powerpoint/2010/main" val="16000127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6A077F-D1D0-A849-05AC-FD686B2060EA}"/>
              </a:ext>
            </a:extLst>
          </p:cNvPr>
          <p:cNvSpPr>
            <a:spLocks noGrp="1"/>
          </p:cNvSpPr>
          <p:nvPr>
            <p:ph type="title"/>
          </p:nvPr>
        </p:nvSpPr>
        <p:spPr>
          <a:xfrm>
            <a:off x="1229053" y="2482373"/>
            <a:ext cx="9733893" cy="1893253"/>
          </a:xfrm>
          <a:solidFill>
            <a:schemeClr val="accent5">
              <a:lumMod val="20000"/>
              <a:lumOff val="80000"/>
            </a:schemeClr>
          </a:solidFill>
        </p:spPr>
        <p:txBody>
          <a:bodyPr>
            <a:normAutofit/>
          </a:bodyPr>
          <a:lstStyle/>
          <a:p>
            <a:pPr algn="ctr"/>
            <a:r>
              <a:rPr lang="nl-NL" sz="4000" b="1" dirty="0">
                <a:solidFill>
                  <a:srgbClr val="7030A0"/>
                </a:solidFill>
              </a:rPr>
              <a:t>Inspiratie</a:t>
            </a:r>
            <a:r>
              <a:rPr lang="nl-NL" sz="4000" dirty="0"/>
              <a:t> en nuttige</a:t>
            </a:r>
            <a:r>
              <a:rPr lang="nl-NL" sz="4000" dirty="0">
                <a:solidFill>
                  <a:srgbClr val="7030A0"/>
                </a:solidFill>
              </a:rPr>
              <a:t> </a:t>
            </a:r>
            <a:r>
              <a:rPr lang="nl-NL" sz="4000" b="1" dirty="0">
                <a:solidFill>
                  <a:srgbClr val="7030A0"/>
                </a:solidFill>
              </a:rPr>
              <a:t>links</a:t>
            </a:r>
            <a:r>
              <a:rPr lang="nl-NL" sz="4000" dirty="0">
                <a:solidFill>
                  <a:srgbClr val="7030A0"/>
                </a:solidFill>
              </a:rPr>
              <a:t> </a:t>
            </a:r>
            <a:r>
              <a:rPr lang="nl-NL" sz="4000" dirty="0"/>
              <a:t>naar onderwerp </a:t>
            </a:r>
            <a:r>
              <a:rPr lang="nl-NL" sz="4000" b="1" dirty="0">
                <a:solidFill>
                  <a:srgbClr val="7030A0"/>
                </a:solidFill>
              </a:rPr>
              <a:t>cybersecurity</a:t>
            </a:r>
            <a:r>
              <a:rPr lang="nl-NL" sz="4000" dirty="0"/>
              <a:t> voor </a:t>
            </a:r>
            <a:r>
              <a:rPr lang="nl-NL" sz="4000" b="1" dirty="0">
                <a:solidFill>
                  <a:srgbClr val="7030A0"/>
                </a:solidFill>
              </a:rPr>
              <a:t>mkb-bedrijven</a:t>
            </a:r>
            <a:r>
              <a:rPr lang="nl-NL" sz="4000" dirty="0">
                <a:solidFill>
                  <a:srgbClr val="00B0F0"/>
                </a:solidFill>
              </a:rPr>
              <a:t> </a:t>
            </a:r>
          </a:p>
        </p:txBody>
      </p:sp>
      <p:pic>
        <p:nvPicPr>
          <p:cNvPr id="3" name="Afbeelding 2">
            <a:extLst>
              <a:ext uri="{FF2B5EF4-FFF2-40B4-BE49-F238E27FC236}">
                <a16:creationId xmlns:a16="http://schemas.microsoft.com/office/drawing/2014/main" id="{54EE25AD-CA0E-3A4D-20DB-3AB7B8CC17BA}"/>
              </a:ext>
            </a:extLst>
          </p:cNvPr>
          <p:cNvPicPr>
            <a:picLocks noChangeAspect="1"/>
          </p:cNvPicPr>
          <p:nvPr/>
        </p:nvPicPr>
        <p:blipFill>
          <a:blip r:embed="rId2"/>
          <a:stretch>
            <a:fillRect/>
          </a:stretch>
        </p:blipFill>
        <p:spPr>
          <a:xfrm>
            <a:off x="5281946" y="627332"/>
            <a:ext cx="1628109" cy="1562855"/>
          </a:xfrm>
          <a:prstGeom prst="rect">
            <a:avLst/>
          </a:prstGeom>
        </p:spPr>
      </p:pic>
      <p:pic>
        <p:nvPicPr>
          <p:cNvPr id="4" name="Afbeelding 3">
            <a:extLst>
              <a:ext uri="{FF2B5EF4-FFF2-40B4-BE49-F238E27FC236}">
                <a16:creationId xmlns:a16="http://schemas.microsoft.com/office/drawing/2014/main" id="{B9014D60-50C1-2D1F-050D-51A436D1A8F7}"/>
              </a:ext>
            </a:extLst>
          </p:cNvPr>
          <p:cNvPicPr>
            <a:picLocks noChangeAspect="1"/>
          </p:cNvPicPr>
          <p:nvPr/>
        </p:nvPicPr>
        <p:blipFill>
          <a:blip r:embed="rId3"/>
          <a:stretch>
            <a:fillRect/>
          </a:stretch>
        </p:blipFill>
        <p:spPr>
          <a:xfrm>
            <a:off x="1901399" y="627332"/>
            <a:ext cx="1920843" cy="1503863"/>
          </a:xfrm>
          <a:prstGeom prst="rect">
            <a:avLst/>
          </a:prstGeom>
        </p:spPr>
      </p:pic>
      <p:pic>
        <p:nvPicPr>
          <p:cNvPr id="5" name="Afbeelding 4">
            <a:extLst>
              <a:ext uri="{FF2B5EF4-FFF2-40B4-BE49-F238E27FC236}">
                <a16:creationId xmlns:a16="http://schemas.microsoft.com/office/drawing/2014/main" id="{93CB3F2B-92A3-3801-88F2-1FF80502077B}"/>
              </a:ext>
            </a:extLst>
          </p:cNvPr>
          <p:cNvPicPr>
            <a:picLocks noChangeAspect="1"/>
          </p:cNvPicPr>
          <p:nvPr/>
        </p:nvPicPr>
        <p:blipFill>
          <a:blip r:embed="rId4"/>
          <a:stretch>
            <a:fillRect/>
          </a:stretch>
        </p:blipFill>
        <p:spPr>
          <a:xfrm>
            <a:off x="8369759" y="369614"/>
            <a:ext cx="2146300" cy="2019300"/>
          </a:xfrm>
          <a:prstGeom prst="rect">
            <a:avLst/>
          </a:prstGeom>
        </p:spPr>
      </p:pic>
    </p:spTree>
    <p:extLst>
      <p:ext uri="{BB962C8B-B14F-4D97-AF65-F5344CB8AC3E}">
        <p14:creationId xmlns:p14="http://schemas.microsoft.com/office/powerpoint/2010/main" val="14031901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08A2D108-0020-07D2-E589-7CE0D24D424C}"/>
              </a:ext>
            </a:extLst>
          </p:cNvPr>
          <p:cNvSpPr>
            <a:spLocks noGrp="1"/>
          </p:cNvSpPr>
          <p:nvPr>
            <p:ph type="title"/>
          </p:nvPr>
        </p:nvSpPr>
        <p:spPr>
          <a:xfrm>
            <a:off x="2882530" y="411640"/>
            <a:ext cx="7449139" cy="989636"/>
          </a:xfrm>
        </p:spPr>
        <p:txBody>
          <a:bodyPr>
            <a:normAutofit fontScale="90000"/>
          </a:bodyPr>
          <a:lstStyle/>
          <a:p>
            <a:r>
              <a:rPr lang="nl-NL" sz="3600" dirty="0"/>
              <a:t>Cyberveiligheid en -weerbaarheid: bruikbare materialen ter lering en inspiratie </a:t>
            </a:r>
          </a:p>
        </p:txBody>
      </p:sp>
      <p:pic>
        <p:nvPicPr>
          <p:cNvPr id="6" name="Afbeelding 5">
            <a:extLst>
              <a:ext uri="{FF2B5EF4-FFF2-40B4-BE49-F238E27FC236}">
                <a16:creationId xmlns:a16="http://schemas.microsoft.com/office/drawing/2014/main" id="{7655AD5E-73AF-4E1C-0623-5F43871368C7}"/>
              </a:ext>
            </a:extLst>
          </p:cNvPr>
          <p:cNvPicPr>
            <a:picLocks noChangeAspect="1"/>
          </p:cNvPicPr>
          <p:nvPr/>
        </p:nvPicPr>
        <p:blipFill>
          <a:blip r:embed="rId2"/>
          <a:stretch>
            <a:fillRect/>
          </a:stretch>
        </p:blipFill>
        <p:spPr>
          <a:xfrm>
            <a:off x="719463" y="257803"/>
            <a:ext cx="1920843" cy="1503863"/>
          </a:xfrm>
          <a:prstGeom prst="rect">
            <a:avLst/>
          </a:prstGeom>
        </p:spPr>
      </p:pic>
      <p:pic>
        <p:nvPicPr>
          <p:cNvPr id="3" name="Graphic 2">
            <a:extLst>
              <a:ext uri="{FF2B5EF4-FFF2-40B4-BE49-F238E27FC236}">
                <a16:creationId xmlns:a16="http://schemas.microsoft.com/office/drawing/2014/main" id="{19EDF236-950F-34EE-1D71-3D503A0D56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2245" y="1761666"/>
            <a:ext cx="2102073" cy="1101952"/>
          </a:xfrm>
          <a:prstGeom prst="rect">
            <a:avLst/>
          </a:prstGeom>
        </p:spPr>
      </p:pic>
      <p:sp>
        <p:nvSpPr>
          <p:cNvPr id="5" name="Tijdelijke aanduiding voor inhoud 4">
            <a:extLst>
              <a:ext uri="{FF2B5EF4-FFF2-40B4-BE49-F238E27FC236}">
                <a16:creationId xmlns:a16="http://schemas.microsoft.com/office/drawing/2014/main" id="{58C1AF86-95F7-16E9-E69B-19EDCEDE2CAF}"/>
              </a:ext>
            </a:extLst>
          </p:cNvPr>
          <p:cNvSpPr>
            <a:spLocks noGrp="1"/>
          </p:cNvSpPr>
          <p:nvPr>
            <p:ph idx="1"/>
          </p:nvPr>
        </p:nvSpPr>
        <p:spPr>
          <a:xfrm>
            <a:off x="3752192" y="1761666"/>
            <a:ext cx="7916917" cy="4506924"/>
          </a:xfrm>
        </p:spPr>
        <p:txBody>
          <a:bodyPr>
            <a:normAutofit/>
          </a:bodyPr>
          <a:lstStyle/>
          <a:p>
            <a:pPr marL="0" indent="0">
              <a:buNone/>
            </a:pPr>
            <a:r>
              <a:rPr lang="nl-NL" sz="2400" dirty="0"/>
              <a:t>Ondernemersverhalen: ondernemend Nederland vertelt</a:t>
            </a:r>
          </a:p>
          <a:p>
            <a:pPr marL="0" indent="0" algn="l" fontAlgn="t">
              <a:lnSpc>
                <a:spcPct val="100000"/>
              </a:lnSpc>
              <a:buNone/>
            </a:pPr>
            <a:r>
              <a:rPr lang="nl-NL" sz="2000" b="0" i="0" u="none" strike="noStrike" dirty="0">
                <a:solidFill>
                  <a:srgbClr val="000000"/>
                </a:solidFill>
                <a:effectLst/>
                <a:latin typeface="RO Sans"/>
              </a:rPr>
              <a:t>Het Digital Trust Center streeft naar een digitaal veilig ondernemend Nederland. Dit doen zij door kennis en informatie te bieden waar ondernemers zelf mee aan de slag kunnen. Net zo belangrijk zijn </a:t>
            </a:r>
            <a:r>
              <a:rPr lang="nl-NL" sz="2000" b="1" i="0" u="none" strike="noStrike" dirty="0">
                <a:solidFill>
                  <a:srgbClr val="7030A0"/>
                </a:solidFill>
                <a:effectLst/>
                <a:latin typeface="RO Sans"/>
              </a:rPr>
              <a:t>verhalen van ondernemers uit de praktijk</a:t>
            </a:r>
            <a:r>
              <a:rPr lang="nl-NL" sz="2000" b="0" i="0" u="none" strike="noStrike" dirty="0">
                <a:solidFill>
                  <a:srgbClr val="7030A0"/>
                </a:solidFill>
                <a:effectLst/>
                <a:latin typeface="RO Sans"/>
              </a:rPr>
              <a:t>.</a:t>
            </a:r>
          </a:p>
          <a:p>
            <a:pPr marL="0" indent="0" algn="l" fontAlgn="t">
              <a:lnSpc>
                <a:spcPct val="100000"/>
              </a:lnSpc>
              <a:buNone/>
            </a:pPr>
            <a:r>
              <a:rPr lang="nl-NL" sz="2000" b="0" i="0" u="none" strike="noStrike" dirty="0">
                <a:solidFill>
                  <a:srgbClr val="000000"/>
                </a:solidFill>
                <a:effectLst/>
                <a:latin typeface="RO Sans"/>
              </a:rPr>
              <a:t>Door deze ervaringsverhalen te delen kunnen ondernemers elkaar inspireren en aanmoedigen om de cyberweerbaarheid van het Nederlandse bedrijfsleven naar een hoger plan te tillen. Welke succesverhalen zijn er? Wat kunnen we leren van ondernemers die met een cyberincident te maken hebben gehad? Ondernemend Nederland vertelt!</a:t>
            </a:r>
          </a:p>
          <a:p>
            <a:pPr marL="0" indent="0">
              <a:lnSpc>
                <a:spcPct val="100000"/>
              </a:lnSpc>
              <a:buNone/>
            </a:pPr>
            <a:r>
              <a:rPr lang="nl-NL" sz="2000" dirty="0">
                <a:hlinkClick r:id="rId5"/>
              </a:rPr>
              <a:t>https://www.digitaltrustcenter.nl/ondernemend-nederland-vertelt</a:t>
            </a:r>
            <a:r>
              <a:rPr lang="nl-NL" sz="2000" dirty="0"/>
              <a:t> </a:t>
            </a:r>
          </a:p>
        </p:txBody>
      </p:sp>
      <p:pic>
        <p:nvPicPr>
          <p:cNvPr id="9" name="Afbeelding 8" descr="Afbeelding met persoon&#10;&#10;Automatisch gegenereerde beschrijving">
            <a:extLst>
              <a:ext uri="{FF2B5EF4-FFF2-40B4-BE49-F238E27FC236}">
                <a16:creationId xmlns:a16="http://schemas.microsoft.com/office/drawing/2014/main" id="{FF1C03E3-7FF3-DB51-65FA-77E1C9299587}"/>
              </a:ext>
            </a:extLst>
          </p:cNvPr>
          <p:cNvPicPr>
            <a:picLocks noChangeAspect="1"/>
          </p:cNvPicPr>
          <p:nvPr/>
        </p:nvPicPr>
        <p:blipFill>
          <a:blip r:embed="rId6"/>
          <a:stretch>
            <a:fillRect/>
          </a:stretch>
        </p:blipFill>
        <p:spPr>
          <a:xfrm>
            <a:off x="392934" y="4764727"/>
            <a:ext cx="2701384" cy="1503863"/>
          </a:xfrm>
          <a:prstGeom prst="rect">
            <a:avLst/>
          </a:prstGeom>
        </p:spPr>
      </p:pic>
    </p:spTree>
    <p:extLst>
      <p:ext uri="{BB962C8B-B14F-4D97-AF65-F5344CB8AC3E}">
        <p14:creationId xmlns:p14="http://schemas.microsoft.com/office/powerpoint/2010/main" val="1041831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08A2D108-0020-07D2-E589-7CE0D24D424C}"/>
              </a:ext>
            </a:extLst>
          </p:cNvPr>
          <p:cNvSpPr>
            <a:spLocks noGrp="1"/>
          </p:cNvSpPr>
          <p:nvPr>
            <p:ph type="title"/>
          </p:nvPr>
        </p:nvSpPr>
        <p:spPr>
          <a:xfrm>
            <a:off x="2882530" y="411640"/>
            <a:ext cx="7407097" cy="989636"/>
          </a:xfrm>
        </p:spPr>
        <p:txBody>
          <a:bodyPr>
            <a:normAutofit fontScale="90000"/>
          </a:bodyPr>
          <a:lstStyle/>
          <a:p>
            <a:r>
              <a:rPr lang="nl-NL" sz="3600" dirty="0"/>
              <a:t>Cyberveiligheid en -weerbaarheid: bruikbare materialen ter lering en inspiratie </a:t>
            </a:r>
          </a:p>
        </p:txBody>
      </p:sp>
      <p:pic>
        <p:nvPicPr>
          <p:cNvPr id="6" name="Afbeelding 5">
            <a:extLst>
              <a:ext uri="{FF2B5EF4-FFF2-40B4-BE49-F238E27FC236}">
                <a16:creationId xmlns:a16="http://schemas.microsoft.com/office/drawing/2014/main" id="{7655AD5E-73AF-4E1C-0623-5F43871368C7}"/>
              </a:ext>
            </a:extLst>
          </p:cNvPr>
          <p:cNvPicPr>
            <a:picLocks noChangeAspect="1"/>
          </p:cNvPicPr>
          <p:nvPr/>
        </p:nvPicPr>
        <p:blipFill>
          <a:blip r:embed="rId2"/>
          <a:stretch>
            <a:fillRect/>
          </a:stretch>
        </p:blipFill>
        <p:spPr>
          <a:xfrm>
            <a:off x="719463" y="257803"/>
            <a:ext cx="1920843" cy="1503863"/>
          </a:xfrm>
          <a:prstGeom prst="rect">
            <a:avLst/>
          </a:prstGeom>
        </p:spPr>
      </p:pic>
      <p:sp>
        <p:nvSpPr>
          <p:cNvPr id="5" name="Tijdelijke aanduiding voor inhoud 4">
            <a:extLst>
              <a:ext uri="{FF2B5EF4-FFF2-40B4-BE49-F238E27FC236}">
                <a16:creationId xmlns:a16="http://schemas.microsoft.com/office/drawing/2014/main" id="{FF779B6E-6F67-8C7A-63F7-03C621E6DE04}"/>
              </a:ext>
            </a:extLst>
          </p:cNvPr>
          <p:cNvSpPr>
            <a:spLocks noGrp="1"/>
          </p:cNvSpPr>
          <p:nvPr>
            <p:ph idx="1"/>
          </p:nvPr>
        </p:nvSpPr>
        <p:spPr>
          <a:xfrm>
            <a:off x="2882530" y="1825625"/>
            <a:ext cx="8471270" cy="4351338"/>
          </a:xfrm>
        </p:spPr>
        <p:txBody>
          <a:bodyPr>
            <a:normAutofit/>
          </a:bodyPr>
          <a:lstStyle/>
          <a:p>
            <a:pPr marL="0" indent="0">
              <a:buNone/>
            </a:pPr>
            <a:r>
              <a:rPr lang="nl-NL" sz="2400" i="1" dirty="0"/>
              <a:t>“Slachtoffer worden van een cyberaanval is duur, maar onze kennis is gratis”: </a:t>
            </a:r>
            <a:r>
              <a:rPr lang="nl-NL" sz="2400" dirty="0"/>
              <a:t>filmpje Cybernetwerk Zuid-Hollandse eilanden: </a:t>
            </a:r>
          </a:p>
          <a:p>
            <a:pPr marL="0" indent="0">
              <a:buNone/>
            </a:pPr>
            <a:r>
              <a:rPr lang="nl-NL" sz="2400" dirty="0">
                <a:hlinkClick r:id="rId3"/>
              </a:rPr>
              <a:t>https://youtu.be/MVy1_cKkPxQ</a:t>
            </a:r>
            <a:endParaRPr lang="nl-NL" sz="2400" dirty="0"/>
          </a:p>
          <a:p>
            <a:pPr marL="0" indent="0">
              <a:buNone/>
            </a:pPr>
            <a:endParaRPr lang="nl-NL" sz="2400" dirty="0"/>
          </a:p>
        </p:txBody>
      </p:sp>
      <p:pic>
        <p:nvPicPr>
          <p:cNvPr id="13" name="Afbeelding 12" descr="Afbeelding met tekst, computer&#10;&#10;Automatisch gegenereerde beschrijving">
            <a:hlinkClick r:id="rId3"/>
            <a:extLst>
              <a:ext uri="{FF2B5EF4-FFF2-40B4-BE49-F238E27FC236}">
                <a16:creationId xmlns:a16="http://schemas.microsoft.com/office/drawing/2014/main" id="{9C12CDF1-9AD8-2A96-20DE-C22D726426DC}"/>
              </a:ext>
            </a:extLst>
          </p:cNvPr>
          <p:cNvPicPr>
            <a:picLocks noChangeAspect="1"/>
          </p:cNvPicPr>
          <p:nvPr/>
        </p:nvPicPr>
        <p:blipFill>
          <a:blip r:embed="rId4"/>
          <a:stretch>
            <a:fillRect/>
          </a:stretch>
        </p:blipFill>
        <p:spPr>
          <a:xfrm>
            <a:off x="3020021" y="3133187"/>
            <a:ext cx="5461828" cy="3043776"/>
          </a:xfrm>
          <a:prstGeom prst="rect">
            <a:avLst/>
          </a:prstGeom>
        </p:spPr>
      </p:pic>
    </p:spTree>
    <p:extLst>
      <p:ext uri="{BB962C8B-B14F-4D97-AF65-F5344CB8AC3E}">
        <p14:creationId xmlns:p14="http://schemas.microsoft.com/office/powerpoint/2010/main" val="38814797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08A2D108-0020-07D2-E589-7CE0D24D424C}"/>
              </a:ext>
            </a:extLst>
          </p:cNvPr>
          <p:cNvSpPr>
            <a:spLocks noGrp="1"/>
          </p:cNvSpPr>
          <p:nvPr>
            <p:ph type="title"/>
          </p:nvPr>
        </p:nvSpPr>
        <p:spPr>
          <a:xfrm>
            <a:off x="2882530" y="411640"/>
            <a:ext cx="7449139" cy="989636"/>
          </a:xfrm>
        </p:spPr>
        <p:txBody>
          <a:bodyPr>
            <a:normAutofit fontScale="90000"/>
          </a:bodyPr>
          <a:lstStyle/>
          <a:p>
            <a:r>
              <a:rPr lang="nl-NL" sz="3600" dirty="0"/>
              <a:t>Cyberveiligheid en -weerbaarheid: bruikbare materialen ter lering en inspiratie </a:t>
            </a:r>
          </a:p>
        </p:txBody>
      </p:sp>
      <p:pic>
        <p:nvPicPr>
          <p:cNvPr id="6" name="Afbeelding 5">
            <a:extLst>
              <a:ext uri="{FF2B5EF4-FFF2-40B4-BE49-F238E27FC236}">
                <a16:creationId xmlns:a16="http://schemas.microsoft.com/office/drawing/2014/main" id="{7655AD5E-73AF-4E1C-0623-5F43871368C7}"/>
              </a:ext>
            </a:extLst>
          </p:cNvPr>
          <p:cNvPicPr>
            <a:picLocks noChangeAspect="1"/>
          </p:cNvPicPr>
          <p:nvPr/>
        </p:nvPicPr>
        <p:blipFill>
          <a:blip r:embed="rId2"/>
          <a:stretch>
            <a:fillRect/>
          </a:stretch>
        </p:blipFill>
        <p:spPr>
          <a:xfrm>
            <a:off x="719463" y="257803"/>
            <a:ext cx="1920843" cy="1503863"/>
          </a:xfrm>
          <a:prstGeom prst="rect">
            <a:avLst/>
          </a:prstGeom>
        </p:spPr>
      </p:pic>
      <p:sp>
        <p:nvSpPr>
          <p:cNvPr id="5" name="Tijdelijke aanduiding voor inhoud 4">
            <a:extLst>
              <a:ext uri="{FF2B5EF4-FFF2-40B4-BE49-F238E27FC236}">
                <a16:creationId xmlns:a16="http://schemas.microsoft.com/office/drawing/2014/main" id="{FF779B6E-6F67-8C7A-63F7-03C621E6DE04}"/>
              </a:ext>
            </a:extLst>
          </p:cNvPr>
          <p:cNvSpPr>
            <a:spLocks noGrp="1"/>
          </p:cNvSpPr>
          <p:nvPr>
            <p:ph idx="1"/>
          </p:nvPr>
        </p:nvSpPr>
        <p:spPr>
          <a:xfrm>
            <a:off x="2882530" y="1825625"/>
            <a:ext cx="8471270" cy="4351338"/>
          </a:xfrm>
        </p:spPr>
        <p:txBody>
          <a:bodyPr>
            <a:normAutofit/>
          </a:bodyPr>
          <a:lstStyle/>
          <a:p>
            <a:pPr marL="0" indent="0">
              <a:buNone/>
            </a:pPr>
            <a:r>
              <a:rPr lang="nl-NL" sz="2400" b="1" dirty="0">
                <a:solidFill>
                  <a:srgbClr val="7030A0"/>
                </a:solidFill>
              </a:rPr>
              <a:t>Gratis cyberbuddy scan </a:t>
            </a:r>
            <a:r>
              <a:rPr lang="nl-NL" sz="2400" dirty="0"/>
              <a:t>voor MKB bij VeiligheidsAlliantie regio Rotterdam: </a:t>
            </a:r>
          </a:p>
          <a:p>
            <a:pPr marL="0" indent="0">
              <a:buNone/>
            </a:pPr>
            <a:r>
              <a:rPr lang="nl-NL" sz="2400" dirty="0">
                <a:hlinkClick r:id="rId3"/>
              </a:rPr>
              <a:t>https://veiligheidsalliantie.nl/cyberbuddies/</a:t>
            </a:r>
            <a:endParaRPr lang="nl-NL" sz="2400" dirty="0"/>
          </a:p>
          <a:p>
            <a:pPr marL="0" indent="0">
              <a:buNone/>
            </a:pPr>
            <a:endParaRPr lang="nl-NL" sz="2400" dirty="0"/>
          </a:p>
          <a:p>
            <a:pPr marL="0" indent="0">
              <a:buNone/>
            </a:pPr>
            <a:endParaRPr lang="nl-NL" sz="2400" dirty="0"/>
          </a:p>
        </p:txBody>
      </p:sp>
      <p:pic>
        <p:nvPicPr>
          <p:cNvPr id="3" name="Afbeelding 2">
            <a:hlinkClick r:id="rId4"/>
            <a:extLst>
              <a:ext uri="{FF2B5EF4-FFF2-40B4-BE49-F238E27FC236}">
                <a16:creationId xmlns:a16="http://schemas.microsoft.com/office/drawing/2014/main" id="{49FD4D70-9665-6DD5-12DC-A2AFEDE36A05}"/>
              </a:ext>
            </a:extLst>
          </p:cNvPr>
          <p:cNvPicPr>
            <a:picLocks noChangeAspect="1"/>
          </p:cNvPicPr>
          <p:nvPr/>
        </p:nvPicPr>
        <p:blipFill>
          <a:blip r:embed="rId5"/>
          <a:stretch>
            <a:fillRect/>
          </a:stretch>
        </p:blipFill>
        <p:spPr>
          <a:xfrm>
            <a:off x="2882530" y="3216433"/>
            <a:ext cx="5452934" cy="3071740"/>
          </a:xfrm>
          <a:prstGeom prst="rect">
            <a:avLst/>
          </a:prstGeom>
        </p:spPr>
      </p:pic>
    </p:spTree>
    <p:extLst>
      <p:ext uri="{BB962C8B-B14F-4D97-AF65-F5344CB8AC3E}">
        <p14:creationId xmlns:p14="http://schemas.microsoft.com/office/powerpoint/2010/main" val="22946448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08A2D108-0020-07D2-E589-7CE0D24D424C}"/>
              </a:ext>
            </a:extLst>
          </p:cNvPr>
          <p:cNvSpPr>
            <a:spLocks noGrp="1"/>
          </p:cNvSpPr>
          <p:nvPr>
            <p:ph type="title"/>
          </p:nvPr>
        </p:nvSpPr>
        <p:spPr>
          <a:xfrm>
            <a:off x="2882530" y="411640"/>
            <a:ext cx="7449139" cy="989636"/>
          </a:xfrm>
        </p:spPr>
        <p:txBody>
          <a:bodyPr>
            <a:normAutofit fontScale="90000"/>
          </a:bodyPr>
          <a:lstStyle/>
          <a:p>
            <a:r>
              <a:rPr lang="nl-NL" sz="3600" dirty="0"/>
              <a:t>Cyberveiligheid en -weerbaarheid: bruikbare materialen ter lering en inspiratie </a:t>
            </a:r>
          </a:p>
        </p:txBody>
      </p:sp>
      <p:pic>
        <p:nvPicPr>
          <p:cNvPr id="6" name="Afbeelding 5">
            <a:extLst>
              <a:ext uri="{FF2B5EF4-FFF2-40B4-BE49-F238E27FC236}">
                <a16:creationId xmlns:a16="http://schemas.microsoft.com/office/drawing/2014/main" id="{7655AD5E-73AF-4E1C-0623-5F43871368C7}"/>
              </a:ext>
            </a:extLst>
          </p:cNvPr>
          <p:cNvPicPr>
            <a:picLocks noChangeAspect="1"/>
          </p:cNvPicPr>
          <p:nvPr/>
        </p:nvPicPr>
        <p:blipFill>
          <a:blip r:embed="rId2"/>
          <a:stretch>
            <a:fillRect/>
          </a:stretch>
        </p:blipFill>
        <p:spPr>
          <a:xfrm>
            <a:off x="719463" y="257803"/>
            <a:ext cx="1920843" cy="1503863"/>
          </a:xfrm>
          <a:prstGeom prst="rect">
            <a:avLst/>
          </a:prstGeom>
        </p:spPr>
      </p:pic>
      <p:sp>
        <p:nvSpPr>
          <p:cNvPr id="5" name="Tijdelijke aanduiding voor inhoud 4">
            <a:extLst>
              <a:ext uri="{FF2B5EF4-FFF2-40B4-BE49-F238E27FC236}">
                <a16:creationId xmlns:a16="http://schemas.microsoft.com/office/drawing/2014/main" id="{FF779B6E-6F67-8C7A-63F7-03C621E6DE04}"/>
              </a:ext>
            </a:extLst>
          </p:cNvPr>
          <p:cNvSpPr>
            <a:spLocks noGrp="1"/>
          </p:cNvSpPr>
          <p:nvPr>
            <p:ph idx="1"/>
          </p:nvPr>
        </p:nvSpPr>
        <p:spPr>
          <a:xfrm>
            <a:off x="3001267" y="1759919"/>
            <a:ext cx="8471270" cy="1253906"/>
          </a:xfrm>
        </p:spPr>
        <p:txBody>
          <a:bodyPr>
            <a:normAutofit/>
          </a:bodyPr>
          <a:lstStyle/>
          <a:p>
            <a:pPr marL="0" indent="0">
              <a:buNone/>
            </a:pPr>
            <a:r>
              <a:rPr lang="nl-NL" sz="2400" b="1" dirty="0">
                <a:solidFill>
                  <a:srgbClr val="7030A0"/>
                </a:solidFill>
              </a:rPr>
              <a:t>Gratis hulpkaarten </a:t>
            </a:r>
            <a:r>
              <a:rPr lang="nl-NL" sz="2400" dirty="0"/>
              <a:t>ter preventie, als advies of bij nood – Cyberweerbaarheidscentrum Brainport (aanvragen):</a:t>
            </a:r>
            <a:endParaRPr lang="nl-NL" sz="2000" dirty="0"/>
          </a:p>
          <a:p>
            <a:pPr marL="0" indent="0">
              <a:buNone/>
            </a:pPr>
            <a:r>
              <a:rPr lang="nl-NL" sz="2000" dirty="0">
                <a:hlinkClick r:id="rId3"/>
              </a:rPr>
              <a:t>https://cwbrainport.nl/nieuws/cwb-stelt-hulpkaarten-beschikbaar</a:t>
            </a:r>
            <a:endParaRPr lang="nl-NL" sz="2000" dirty="0"/>
          </a:p>
          <a:p>
            <a:pPr marL="0" indent="0">
              <a:buNone/>
            </a:pPr>
            <a:endParaRPr lang="nl-NL" sz="2400" dirty="0"/>
          </a:p>
          <a:p>
            <a:pPr marL="0" indent="0">
              <a:buNone/>
            </a:pPr>
            <a:endParaRPr lang="nl-NL" sz="2400" dirty="0"/>
          </a:p>
        </p:txBody>
      </p:sp>
      <p:pic>
        <p:nvPicPr>
          <p:cNvPr id="10" name="Afbeelding 9">
            <a:extLst>
              <a:ext uri="{FF2B5EF4-FFF2-40B4-BE49-F238E27FC236}">
                <a16:creationId xmlns:a16="http://schemas.microsoft.com/office/drawing/2014/main" id="{A7CC14B6-B154-B0A2-0B7C-D6E332B1BCA7}"/>
              </a:ext>
            </a:extLst>
          </p:cNvPr>
          <p:cNvPicPr>
            <a:picLocks noChangeAspect="1"/>
          </p:cNvPicPr>
          <p:nvPr/>
        </p:nvPicPr>
        <p:blipFill>
          <a:blip r:embed="rId4"/>
          <a:stretch>
            <a:fillRect/>
          </a:stretch>
        </p:blipFill>
        <p:spPr>
          <a:xfrm rot="20581762">
            <a:off x="105171" y="3751754"/>
            <a:ext cx="5554717" cy="1443598"/>
          </a:xfrm>
          <a:prstGeom prst="rect">
            <a:avLst/>
          </a:prstGeom>
        </p:spPr>
      </p:pic>
      <p:pic>
        <p:nvPicPr>
          <p:cNvPr id="12" name="Afbeelding 11">
            <a:extLst>
              <a:ext uri="{FF2B5EF4-FFF2-40B4-BE49-F238E27FC236}">
                <a16:creationId xmlns:a16="http://schemas.microsoft.com/office/drawing/2014/main" id="{95401D49-844F-A70F-E9AA-2D8B89D30D72}"/>
              </a:ext>
            </a:extLst>
          </p:cNvPr>
          <p:cNvPicPr>
            <a:picLocks noChangeAspect="1"/>
          </p:cNvPicPr>
          <p:nvPr/>
        </p:nvPicPr>
        <p:blipFill>
          <a:blip r:embed="rId5"/>
          <a:stretch>
            <a:fillRect/>
          </a:stretch>
        </p:blipFill>
        <p:spPr>
          <a:xfrm rot="20050233">
            <a:off x="3460586" y="4069852"/>
            <a:ext cx="5554717" cy="1384789"/>
          </a:xfrm>
          <a:prstGeom prst="rect">
            <a:avLst/>
          </a:prstGeom>
        </p:spPr>
      </p:pic>
      <p:pic>
        <p:nvPicPr>
          <p:cNvPr id="14" name="Afbeelding 13">
            <a:extLst>
              <a:ext uri="{FF2B5EF4-FFF2-40B4-BE49-F238E27FC236}">
                <a16:creationId xmlns:a16="http://schemas.microsoft.com/office/drawing/2014/main" id="{08556F86-ECEF-2E17-24AF-AFF94BA5D8DB}"/>
              </a:ext>
            </a:extLst>
          </p:cNvPr>
          <p:cNvPicPr>
            <a:picLocks noChangeAspect="1"/>
          </p:cNvPicPr>
          <p:nvPr/>
        </p:nvPicPr>
        <p:blipFill>
          <a:blip r:embed="rId6"/>
          <a:stretch>
            <a:fillRect/>
          </a:stretch>
        </p:blipFill>
        <p:spPr>
          <a:xfrm rot="19460236">
            <a:off x="6774338" y="3858651"/>
            <a:ext cx="5554717" cy="1376944"/>
          </a:xfrm>
          <a:prstGeom prst="rect">
            <a:avLst/>
          </a:prstGeom>
        </p:spPr>
      </p:pic>
    </p:spTree>
    <p:extLst>
      <p:ext uri="{BB962C8B-B14F-4D97-AF65-F5344CB8AC3E}">
        <p14:creationId xmlns:p14="http://schemas.microsoft.com/office/powerpoint/2010/main" val="12000749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08A2D108-0020-07D2-E589-7CE0D24D424C}"/>
              </a:ext>
            </a:extLst>
          </p:cNvPr>
          <p:cNvSpPr>
            <a:spLocks noGrp="1"/>
          </p:cNvSpPr>
          <p:nvPr>
            <p:ph type="title"/>
          </p:nvPr>
        </p:nvSpPr>
        <p:spPr>
          <a:xfrm>
            <a:off x="2882530" y="411640"/>
            <a:ext cx="7449139" cy="989636"/>
          </a:xfrm>
        </p:spPr>
        <p:txBody>
          <a:bodyPr>
            <a:normAutofit fontScale="90000"/>
          </a:bodyPr>
          <a:lstStyle/>
          <a:p>
            <a:r>
              <a:rPr lang="nl-NL" sz="3600" dirty="0"/>
              <a:t>Cyberveiligheid en -weerbaarheid: bruikbare materialen ter lering en inspiratie </a:t>
            </a:r>
          </a:p>
        </p:txBody>
      </p:sp>
      <p:pic>
        <p:nvPicPr>
          <p:cNvPr id="6" name="Afbeelding 5">
            <a:extLst>
              <a:ext uri="{FF2B5EF4-FFF2-40B4-BE49-F238E27FC236}">
                <a16:creationId xmlns:a16="http://schemas.microsoft.com/office/drawing/2014/main" id="{7655AD5E-73AF-4E1C-0623-5F43871368C7}"/>
              </a:ext>
            </a:extLst>
          </p:cNvPr>
          <p:cNvPicPr>
            <a:picLocks noChangeAspect="1"/>
          </p:cNvPicPr>
          <p:nvPr/>
        </p:nvPicPr>
        <p:blipFill>
          <a:blip r:embed="rId2"/>
          <a:stretch>
            <a:fillRect/>
          </a:stretch>
        </p:blipFill>
        <p:spPr>
          <a:xfrm>
            <a:off x="719463" y="257803"/>
            <a:ext cx="1920843" cy="1503863"/>
          </a:xfrm>
          <a:prstGeom prst="rect">
            <a:avLst/>
          </a:prstGeom>
        </p:spPr>
      </p:pic>
      <p:sp>
        <p:nvSpPr>
          <p:cNvPr id="5" name="Tijdelijke aanduiding voor inhoud 4">
            <a:extLst>
              <a:ext uri="{FF2B5EF4-FFF2-40B4-BE49-F238E27FC236}">
                <a16:creationId xmlns:a16="http://schemas.microsoft.com/office/drawing/2014/main" id="{FF779B6E-6F67-8C7A-63F7-03C621E6DE04}"/>
              </a:ext>
            </a:extLst>
          </p:cNvPr>
          <p:cNvSpPr>
            <a:spLocks noGrp="1"/>
          </p:cNvSpPr>
          <p:nvPr>
            <p:ph idx="1"/>
          </p:nvPr>
        </p:nvSpPr>
        <p:spPr>
          <a:xfrm>
            <a:off x="2882530" y="1825625"/>
            <a:ext cx="8471270" cy="4351338"/>
          </a:xfrm>
        </p:spPr>
        <p:txBody>
          <a:bodyPr>
            <a:normAutofit/>
          </a:bodyPr>
          <a:lstStyle/>
          <a:p>
            <a:pPr marL="0" indent="0">
              <a:buNone/>
            </a:pPr>
            <a:r>
              <a:rPr lang="nl-NL" sz="2400" b="1" dirty="0">
                <a:solidFill>
                  <a:srgbClr val="7030A0"/>
                </a:solidFill>
              </a:rPr>
              <a:t>Afspraken maken met een IT-leverancier</a:t>
            </a:r>
            <a:r>
              <a:rPr lang="nl-NL" sz="2400" dirty="0"/>
              <a:t>: </a:t>
            </a:r>
            <a:r>
              <a:rPr lang="nl-NL" sz="2400" i="1" dirty="0"/>
              <a:t>Checklist Service Level Agreement – </a:t>
            </a:r>
            <a:r>
              <a:rPr lang="nl-NL" sz="2400" dirty="0"/>
              <a:t>Ministerie EZK, Digital Trust Center:</a:t>
            </a:r>
          </a:p>
          <a:p>
            <a:pPr marL="0" indent="0">
              <a:buNone/>
            </a:pPr>
            <a:r>
              <a:rPr lang="nl-NL" sz="2400" dirty="0">
                <a:hlinkClick r:id="rId3"/>
              </a:rPr>
              <a:t>https://www.digitaltrustcenter.nl/informatie-advies/afspraken-maken-met-een-it-leverancier</a:t>
            </a:r>
            <a:endParaRPr lang="nl-NL" sz="2400" dirty="0"/>
          </a:p>
          <a:p>
            <a:pPr marL="0" indent="0">
              <a:buNone/>
            </a:pPr>
            <a:endParaRPr lang="nl-NL" sz="2400" dirty="0"/>
          </a:p>
          <a:p>
            <a:pPr marL="0" indent="0">
              <a:buNone/>
            </a:pPr>
            <a:endParaRPr lang="nl-NL" sz="2400" i="1" dirty="0"/>
          </a:p>
        </p:txBody>
      </p:sp>
      <p:pic>
        <p:nvPicPr>
          <p:cNvPr id="3" name="Graphic 2">
            <a:extLst>
              <a:ext uri="{FF2B5EF4-FFF2-40B4-BE49-F238E27FC236}">
                <a16:creationId xmlns:a16="http://schemas.microsoft.com/office/drawing/2014/main" id="{24B20B00-616E-EC54-01A2-B4934494F47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09321" y="3207626"/>
            <a:ext cx="2240748" cy="1174648"/>
          </a:xfrm>
          <a:prstGeom prst="rect">
            <a:avLst/>
          </a:prstGeom>
        </p:spPr>
      </p:pic>
      <p:pic>
        <p:nvPicPr>
          <p:cNvPr id="8" name="Afbeelding 7" descr="Afbeelding met tekst&#10;&#10;Automatisch gegenereerde beschrijving">
            <a:extLst>
              <a:ext uri="{FF2B5EF4-FFF2-40B4-BE49-F238E27FC236}">
                <a16:creationId xmlns:a16="http://schemas.microsoft.com/office/drawing/2014/main" id="{44AEEB1E-ADD2-C062-665C-7F158F7C6E0B}"/>
              </a:ext>
            </a:extLst>
          </p:cNvPr>
          <p:cNvPicPr>
            <a:picLocks noChangeAspect="1"/>
          </p:cNvPicPr>
          <p:nvPr/>
        </p:nvPicPr>
        <p:blipFill>
          <a:blip r:embed="rId6"/>
          <a:stretch>
            <a:fillRect/>
          </a:stretch>
        </p:blipFill>
        <p:spPr>
          <a:xfrm>
            <a:off x="5721165" y="3540612"/>
            <a:ext cx="2794000" cy="3060700"/>
          </a:xfrm>
          <a:prstGeom prst="rect">
            <a:avLst/>
          </a:prstGeom>
        </p:spPr>
      </p:pic>
    </p:spTree>
    <p:extLst>
      <p:ext uri="{BB962C8B-B14F-4D97-AF65-F5344CB8AC3E}">
        <p14:creationId xmlns:p14="http://schemas.microsoft.com/office/powerpoint/2010/main" val="5422940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08A2D108-0020-07D2-E589-7CE0D24D424C}"/>
              </a:ext>
            </a:extLst>
          </p:cNvPr>
          <p:cNvSpPr>
            <a:spLocks noGrp="1"/>
          </p:cNvSpPr>
          <p:nvPr>
            <p:ph type="title"/>
          </p:nvPr>
        </p:nvSpPr>
        <p:spPr>
          <a:xfrm>
            <a:off x="2882530" y="411640"/>
            <a:ext cx="7449139" cy="989636"/>
          </a:xfrm>
        </p:spPr>
        <p:txBody>
          <a:bodyPr>
            <a:normAutofit fontScale="90000"/>
          </a:bodyPr>
          <a:lstStyle/>
          <a:p>
            <a:r>
              <a:rPr lang="nl-NL" sz="3600" dirty="0"/>
              <a:t>Cyberveiligheid en -weerbaarheid: bruikbare materialen ter lering en inspiratie </a:t>
            </a:r>
          </a:p>
        </p:txBody>
      </p:sp>
      <p:pic>
        <p:nvPicPr>
          <p:cNvPr id="6" name="Afbeelding 5">
            <a:extLst>
              <a:ext uri="{FF2B5EF4-FFF2-40B4-BE49-F238E27FC236}">
                <a16:creationId xmlns:a16="http://schemas.microsoft.com/office/drawing/2014/main" id="{7655AD5E-73AF-4E1C-0623-5F43871368C7}"/>
              </a:ext>
            </a:extLst>
          </p:cNvPr>
          <p:cNvPicPr>
            <a:picLocks noChangeAspect="1"/>
          </p:cNvPicPr>
          <p:nvPr/>
        </p:nvPicPr>
        <p:blipFill>
          <a:blip r:embed="rId2"/>
          <a:stretch>
            <a:fillRect/>
          </a:stretch>
        </p:blipFill>
        <p:spPr>
          <a:xfrm>
            <a:off x="719463" y="257803"/>
            <a:ext cx="1920843" cy="1503863"/>
          </a:xfrm>
          <a:prstGeom prst="rect">
            <a:avLst/>
          </a:prstGeom>
        </p:spPr>
      </p:pic>
      <p:sp>
        <p:nvSpPr>
          <p:cNvPr id="5" name="Tijdelijke aanduiding voor inhoud 4">
            <a:extLst>
              <a:ext uri="{FF2B5EF4-FFF2-40B4-BE49-F238E27FC236}">
                <a16:creationId xmlns:a16="http://schemas.microsoft.com/office/drawing/2014/main" id="{FF779B6E-6F67-8C7A-63F7-03C621E6DE04}"/>
              </a:ext>
            </a:extLst>
          </p:cNvPr>
          <p:cNvSpPr>
            <a:spLocks noGrp="1"/>
          </p:cNvSpPr>
          <p:nvPr>
            <p:ph idx="1"/>
          </p:nvPr>
        </p:nvSpPr>
        <p:spPr>
          <a:xfrm>
            <a:off x="2882530" y="1825625"/>
            <a:ext cx="8471270" cy="4351338"/>
          </a:xfrm>
        </p:spPr>
        <p:txBody>
          <a:bodyPr>
            <a:normAutofit/>
          </a:bodyPr>
          <a:lstStyle/>
          <a:p>
            <a:pPr marL="0" indent="0">
              <a:buNone/>
            </a:pPr>
            <a:r>
              <a:rPr lang="nl-NL" sz="2400" i="1" dirty="0"/>
              <a:t>“Maak jij het verschil in cybersecurity?”  </a:t>
            </a:r>
            <a:r>
              <a:rPr lang="nl-NL" sz="2400" b="1" dirty="0">
                <a:solidFill>
                  <a:srgbClr val="7030A0"/>
                </a:solidFill>
              </a:rPr>
              <a:t>Website voor wie in of aan cybersecurity wil werken</a:t>
            </a:r>
            <a:r>
              <a:rPr lang="nl-NL" sz="2400" dirty="0"/>
              <a:t> – met video’s, keuzetest (“Ben ik geschikt?”), om- en bijscholing. </a:t>
            </a:r>
          </a:p>
          <a:p>
            <a:pPr marL="0" indent="0">
              <a:buNone/>
            </a:pPr>
            <a:r>
              <a:rPr lang="nl-NL" sz="2400" dirty="0"/>
              <a:t>Ook info over verrijken huidige functie met cybersecurity rol. </a:t>
            </a:r>
          </a:p>
          <a:p>
            <a:pPr marL="0" indent="0">
              <a:buNone/>
            </a:pPr>
            <a:r>
              <a:rPr lang="nl-NL" sz="2400" dirty="0">
                <a:hlinkClick r:id="rId3"/>
              </a:rPr>
              <a:t>https://cybersecuritywerkt.nl</a:t>
            </a:r>
            <a:endParaRPr lang="nl-NL" sz="2400" dirty="0"/>
          </a:p>
          <a:p>
            <a:pPr marL="0" indent="0">
              <a:buNone/>
            </a:pPr>
            <a:endParaRPr lang="nl-NL" sz="2400" i="1" dirty="0"/>
          </a:p>
        </p:txBody>
      </p:sp>
      <p:pic>
        <p:nvPicPr>
          <p:cNvPr id="3" name="Afbeelding 2">
            <a:extLst>
              <a:ext uri="{FF2B5EF4-FFF2-40B4-BE49-F238E27FC236}">
                <a16:creationId xmlns:a16="http://schemas.microsoft.com/office/drawing/2014/main" id="{69DE1A79-B614-AB47-23E4-C5904DE8C1C5}"/>
              </a:ext>
            </a:extLst>
          </p:cNvPr>
          <p:cNvPicPr>
            <a:picLocks noChangeAspect="1"/>
          </p:cNvPicPr>
          <p:nvPr/>
        </p:nvPicPr>
        <p:blipFill>
          <a:blip r:embed="rId4"/>
          <a:stretch>
            <a:fillRect/>
          </a:stretch>
        </p:blipFill>
        <p:spPr>
          <a:xfrm>
            <a:off x="2956741" y="4040954"/>
            <a:ext cx="3139259" cy="2405406"/>
          </a:xfrm>
          <a:prstGeom prst="rect">
            <a:avLst/>
          </a:prstGeom>
        </p:spPr>
      </p:pic>
    </p:spTree>
    <p:extLst>
      <p:ext uri="{BB962C8B-B14F-4D97-AF65-F5344CB8AC3E}">
        <p14:creationId xmlns:p14="http://schemas.microsoft.com/office/powerpoint/2010/main" val="23000563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08A2D108-0020-07D2-E589-7CE0D24D424C}"/>
              </a:ext>
            </a:extLst>
          </p:cNvPr>
          <p:cNvSpPr>
            <a:spLocks noGrp="1"/>
          </p:cNvSpPr>
          <p:nvPr>
            <p:ph type="title"/>
          </p:nvPr>
        </p:nvSpPr>
        <p:spPr>
          <a:xfrm>
            <a:off x="2882530" y="411640"/>
            <a:ext cx="7449139" cy="989636"/>
          </a:xfrm>
        </p:spPr>
        <p:txBody>
          <a:bodyPr>
            <a:normAutofit fontScale="90000"/>
          </a:bodyPr>
          <a:lstStyle/>
          <a:p>
            <a:r>
              <a:rPr lang="nl-NL" sz="3600" dirty="0"/>
              <a:t>Cyberveiligheid en -weerbaarheid: bruikbare materialen ter lering en inspiratie </a:t>
            </a:r>
          </a:p>
        </p:txBody>
      </p:sp>
      <p:pic>
        <p:nvPicPr>
          <p:cNvPr id="6" name="Afbeelding 5">
            <a:extLst>
              <a:ext uri="{FF2B5EF4-FFF2-40B4-BE49-F238E27FC236}">
                <a16:creationId xmlns:a16="http://schemas.microsoft.com/office/drawing/2014/main" id="{7655AD5E-73AF-4E1C-0623-5F43871368C7}"/>
              </a:ext>
            </a:extLst>
          </p:cNvPr>
          <p:cNvPicPr>
            <a:picLocks noChangeAspect="1"/>
          </p:cNvPicPr>
          <p:nvPr/>
        </p:nvPicPr>
        <p:blipFill>
          <a:blip r:embed="rId2"/>
          <a:stretch>
            <a:fillRect/>
          </a:stretch>
        </p:blipFill>
        <p:spPr>
          <a:xfrm>
            <a:off x="719463" y="257803"/>
            <a:ext cx="1920843" cy="1503863"/>
          </a:xfrm>
          <a:prstGeom prst="rect">
            <a:avLst/>
          </a:prstGeom>
        </p:spPr>
      </p:pic>
      <p:pic>
        <p:nvPicPr>
          <p:cNvPr id="2" name="Afbeelding 1">
            <a:extLst>
              <a:ext uri="{FF2B5EF4-FFF2-40B4-BE49-F238E27FC236}">
                <a16:creationId xmlns:a16="http://schemas.microsoft.com/office/drawing/2014/main" id="{C8E68F18-4159-8AC3-9861-86DBC1E59CC3}"/>
              </a:ext>
            </a:extLst>
          </p:cNvPr>
          <p:cNvPicPr>
            <a:picLocks noChangeAspect="1"/>
          </p:cNvPicPr>
          <p:nvPr/>
        </p:nvPicPr>
        <p:blipFill>
          <a:blip r:embed="rId3"/>
          <a:stretch>
            <a:fillRect/>
          </a:stretch>
        </p:blipFill>
        <p:spPr>
          <a:xfrm>
            <a:off x="719463" y="1966753"/>
            <a:ext cx="1826054" cy="1399184"/>
          </a:xfrm>
          <a:prstGeom prst="rect">
            <a:avLst/>
          </a:prstGeom>
        </p:spPr>
      </p:pic>
      <p:pic>
        <p:nvPicPr>
          <p:cNvPr id="7" name="Afbeelding 6">
            <a:extLst>
              <a:ext uri="{FF2B5EF4-FFF2-40B4-BE49-F238E27FC236}">
                <a16:creationId xmlns:a16="http://schemas.microsoft.com/office/drawing/2014/main" id="{D5111166-057C-49A4-37B8-81C15B1904B2}"/>
              </a:ext>
            </a:extLst>
          </p:cNvPr>
          <p:cNvPicPr>
            <a:picLocks noChangeAspect="1"/>
          </p:cNvPicPr>
          <p:nvPr/>
        </p:nvPicPr>
        <p:blipFill>
          <a:blip r:embed="rId4"/>
          <a:stretch>
            <a:fillRect/>
          </a:stretch>
        </p:blipFill>
        <p:spPr>
          <a:xfrm>
            <a:off x="2545517" y="1966753"/>
            <a:ext cx="9555554" cy="4570381"/>
          </a:xfrm>
          <a:prstGeom prst="rect">
            <a:avLst/>
          </a:prstGeom>
        </p:spPr>
      </p:pic>
    </p:spTree>
    <p:extLst>
      <p:ext uri="{BB962C8B-B14F-4D97-AF65-F5344CB8AC3E}">
        <p14:creationId xmlns:p14="http://schemas.microsoft.com/office/powerpoint/2010/main" val="41042943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D726831-064C-948E-49A5-871AE520F821}"/>
              </a:ext>
            </a:extLst>
          </p:cNvPr>
          <p:cNvSpPr>
            <a:spLocks noGrp="1"/>
          </p:cNvSpPr>
          <p:nvPr>
            <p:ph idx="1"/>
          </p:nvPr>
        </p:nvSpPr>
        <p:spPr>
          <a:xfrm>
            <a:off x="2785241" y="1847247"/>
            <a:ext cx="8755118" cy="3752169"/>
          </a:xfrm>
        </p:spPr>
        <p:txBody>
          <a:bodyPr>
            <a:normAutofit/>
          </a:bodyPr>
          <a:lstStyle/>
          <a:p>
            <a:pPr marL="0" indent="0">
              <a:lnSpc>
                <a:spcPct val="120000"/>
              </a:lnSpc>
              <a:buNone/>
            </a:pPr>
            <a:r>
              <a:rPr lang="nl-NL" sz="2400" b="1" dirty="0">
                <a:solidFill>
                  <a:srgbClr val="7030A0"/>
                </a:solidFill>
              </a:rPr>
              <a:t>Nuttige links voor cyber awareness trainingen:</a:t>
            </a:r>
          </a:p>
          <a:p>
            <a:pPr marL="0" indent="0">
              <a:lnSpc>
                <a:spcPct val="120000"/>
              </a:lnSpc>
              <a:buNone/>
            </a:pPr>
            <a:r>
              <a:rPr lang="nl-NL" sz="1800" dirty="0">
                <a:hlinkClick r:id="rId3"/>
              </a:rPr>
              <a:t>https://securityinsight.nl/cyber-security-awareness-training</a:t>
            </a:r>
            <a:endParaRPr lang="nl-NL" sz="1800" dirty="0"/>
          </a:p>
          <a:p>
            <a:pPr marL="0" indent="0">
              <a:lnSpc>
                <a:spcPct val="120000"/>
              </a:lnSpc>
              <a:buNone/>
            </a:pPr>
            <a:r>
              <a:rPr lang="nl-NL" sz="1800" dirty="0">
                <a:hlinkClick r:id="rId4"/>
              </a:rPr>
              <a:t>https://securityinsight.nl/blog/zo-landt-een-security-awarenessprogramma-wel</a:t>
            </a:r>
            <a:endParaRPr lang="nl-NL" sz="1800" dirty="0"/>
          </a:p>
          <a:p>
            <a:pPr marL="0" indent="0">
              <a:lnSpc>
                <a:spcPct val="120000"/>
              </a:lnSpc>
              <a:buNone/>
            </a:pPr>
            <a:r>
              <a:rPr lang="nl-NL" sz="1800" dirty="0">
                <a:hlinkClick r:id="rId5"/>
              </a:rPr>
              <a:t>https://www.nfir.nl/cyber-security-awareness/</a:t>
            </a:r>
            <a:endParaRPr lang="nl-NL" sz="1800" dirty="0"/>
          </a:p>
          <a:p>
            <a:pPr marL="0" indent="0">
              <a:lnSpc>
                <a:spcPct val="120000"/>
              </a:lnSpc>
              <a:buNone/>
            </a:pPr>
            <a:r>
              <a:rPr lang="nl-NL" sz="1800" dirty="0">
                <a:hlinkClick r:id="rId6"/>
              </a:rPr>
              <a:t>https://www.eset.com/nl/zakelijk/cybersecurity-training/</a:t>
            </a:r>
            <a:endParaRPr lang="nl-NL" sz="1800" dirty="0"/>
          </a:p>
          <a:p>
            <a:pPr marL="0" indent="0">
              <a:lnSpc>
                <a:spcPct val="120000"/>
              </a:lnSpc>
              <a:buNone/>
            </a:pPr>
            <a:r>
              <a:rPr lang="nl-NL" sz="1800" dirty="0">
                <a:hlinkClick r:id="rId7"/>
              </a:rPr>
              <a:t>https://awaretrain.com/nl-nl/online-security-awareness-platform/</a:t>
            </a:r>
            <a:endParaRPr lang="nl-NL" sz="1800" dirty="0"/>
          </a:p>
          <a:p>
            <a:pPr marL="0" indent="0">
              <a:lnSpc>
                <a:spcPct val="120000"/>
              </a:lnSpc>
              <a:buNone/>
            </a:pPr>
            <a:r>
              <a:rPr lang="nl-NL" sz="1800" dirty="0">
                <a:hlinkClick r:id="rId8"/>
              </a:rPr>
              <a:t>https://securityinsight.nl/blog/menselijke-factor-vaak-doorslaggevend-in-cybercrime</a:t>
            </a:r>
            <a:endParaRPr lang="nl-NL" sz="1800" dirty="0"/>
          </a:p>
          <a:p>
            <a:pPr marL="0" indent="0">
              <a:lnSpc>
                <a:spcPct val="120000"/>
              </a:lnSpc>
              <a:buNone/>
            </a:pPr>
            <a:endParaRPr lang="nl-NL" sz="1800" dirty="0"/>
          </a:p>
        </p:txBody>
      </p:sp>
      <p:pic>
        <p:nvPicPr>
          <p:cNvPr id="4" name="Afbeelding 3">
            <a:extLst>
              <a:ext uri="{FF2B5EF4-FFF2-40B4-BE49-F238E27FC236}">
                <a16:creationId xmlns:a16="http://schemas.microsoft.com/office/drawing/2014/main" id="{AC3FC94A-1C40-DF51-3860-831FD52A53A3}"/>
              </a:ext>
            </a:extLst>
          </p:cNvPr>
          <p:cNvPicPr>
            <a:picLocks noChangeAspect="1"/>
          </p:cNvPicPr>
          <p:nvPr/>
        </p:nvPicPr>
        <p:blipFill>
          <a:blip r:embed="rId9"/>
          <a:stretch>
            <a:fillRect/>
          </a:stretch>
        </p:blipFill>
        <p:spPr>
          <a:xfrm>
            <a:off x="425175" y="257803"/>
            <a:ext cx="1920843" cy="1503863"/>
          </a:xfrm>
          <a:prstGeom prst="rect">
            <a:avLst/>
          </a:prstGeom>
        </p:spPr>
      </p:pic>
      <p:sp>
        <p:nvSpPr>
          <p:cNvPr id="9" name="Titel 1">
            <a:extLst>
              <a:ext uri="{FF2B5EF4-FFF2-40B4-BE49-F238E27FC236}">
                <a16:creationId xmlns:a16="http://schemas.microsoft.com/office/drawing/2014/main" id="{E01C86F7-56AD-9392-3EFA-20FAB16E2DBE}"/>
              </a:ext>
            </a:extLst>
          </p:cNvPr>
          <p:cNvSpPr>
            <a:spLocks noGrp="1"/>
          </p:cNvSpPr>
          <p:nvPr>
            <p:ph type="title"/>
          </p:nvPr>
        </p:nvSpPr>
        <p:spPr>
          <a:xfrm>
            <a:off x="2711669" y="449209"/>
            <a:ext cx="9055156" cy="1095812"/>
          </a:xfrm>
        </p:spPr>
        <p:txBody>
          <a:bodyPr>
            <a:normAutofit/>
          </a:bodyPr>
          <a:lstStyle/>
          <a:p>
            <a:r>
              <a:rPr lang="nl-NL" sz="3200" dirty="0"/>
              <a:t>Cyberveiligheid en -weerbaarheid: bruikbare materialen ter lering en inspiratie </a:t>
            </a:r>
          </a:p>
        </p:txBody>
      </p:sp>
    </p:spTree>
    <p:extLst>
      <p:ext uri="{BB962C8B-B14F-4D97-AF65-F5344CB8AC3E}">
        <p14:creationId xmlns:p14="http://schemas.microsoft.com/office/powerpoint/2010/main" val="16081782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08A2D108-0020-07D2-E589-7CE0D24D424C}"/>
              </a:ext>
            </a:extLst>
          </p:cNvPr>
          <p:cNvSpPr>
            <a:spLocks noGrp="1"/>
          </p:cNvSpPr>
          <p:nvPr>
            <p:ph type="title"/>
          </p:nvPr>
        </p:nvSpPr>
        <p:spPr>
          <a:xfrm>
            <a:off x="2882530" y="411640"/>
            <a:ext cx="7449139" cy="989636"/>
          </a:xfrm>
        </p:spPr>
        <p:txBody>
          <a:bodyPr>
            <a:normAutofit fontScale="90000"/>
          </a:bodyPr>
          <a:lstStyle/>
          <a:p>
            <a:r>
              <a:rPr lang="nl-NL" sz="3600" dirty="0"/>
              <a:t>Cyberveiligheid en -weerbaarheid: bruikbare materialen ter lering en inspiratie </a:t>
            </a:r>
          </a:p>
        </p:txBody>
      </p:sp>
      <p:pic>
        <p:nvPicPr>
          <p:cNvPr id="6" name="Afbeelding 5">
            <a:extLst>
              <a:ext uri="{FF2B5EF4-FFF2-40B4-BE49-F238E27FC236}">
                <a16:creationId xmlns:a16="http://schemas.microsoft.com/office/drawing/2014/main" id="{7655AD5E-73AF-4E1C-0623-5F43871368C7}"/>
              </a:ext>
            </a:extLst>
          </p:cNvPr>
          <p:cNvPicPr>
            <a:picLocks noChangeAspect="1"/>
          </p:cNvPicPr>
          <p:nvPr/>
        </p:nvPicPr>
        <p:blipFill>
          <a:blip r:embed="rId2"/>
          <a:stretch>
            <a:fillRect/>
          </a:stretch>
        </p:blipFill>
        <p:spPr>
          <a:xfrm>
            <a:off x="719463" y="257803"/>
            <a:ext cx="1920843" cy="1503863"/>
          </a:xfrm>
          <a:prstGeom prst="rect">
            <a:avLst/>
          </a:prstGeom>
        </p:spPr>
      </p:pic>
      <p:sp>
        <p:nvSpPr>
          <p:cNvPr id="5" name="Tijdelijke aanduiding voor inhoud 4">
            <a:extLst>
              <a:ext uri="{FF2B5EF4-FFF2-40B4-BE49-F238E27FC236}">
                <a16:creationId xmlns:a16="http://schemas.microsoft.com/office/drawing/2014/main" id="{FF779B6E-6F67-8C7A-63F7-03C621E6DE04}"/>
              </a:ext>
            </a:extLst>
          </p:cNvPr>
          <p:cNvSpPr>
            <a:spLocks noGrp="1"/>
          </p:cNvSpPr>
          <p:nvPr>
            <p:ph idx="1"/>
          </p:nvPr>
        </p:nvSpPr>
        <p:spPr>
          <a:xfrm>
            <a:off x="2882530" y="1657460"/>
            <a:ext cx="8471270" cy="1023222"/>
          </a:xfrm>
        </p:spPr>
        <p:txBody>
          <a:bodyPr>
            <a:normAutofit/>
          </a:bodyPr>
          <a:lstStyle/>
          <a:p>
            <a:pPr marL="0" indent="0">
              <a:buNone/>
            </a:pPr>
            <a:r>
              <a:rPr lang="nl-NL" sz="2400" b="1" dirty="0">
                <a:solidFill>
                  <a:srgbClr val="7030A0"/>
                </a:solidFill>
              </a:rPr>
              <a:t>Cybersecurity 0-meting: 5 belangrijke vragen CW Greenport</a:t>
            </a:r>
            <a:r>
              <a:rPr lang="nl-NL" sz="2400" dirty="0"/>
              <a:t>:</a:t>
            </a:r>
          </a:p>
          <a:p>
            <a:pPr marL="0" indent="0">
              <a:buNone/>
            </a:pPr>
            <a:r>
              <a:rPr lang="nl-NL" sz="2000" dirty="0">
                <a:hlinkClick r:id="rId3"/>
              </a:rPr>
              <a:t>https://cwgreenport.nl/diensten/cybersecurity-0-meting/</a:t>
            </a:r>
            <a:endParaRPr lang="nl-NL" sz="2000" dirty="0"/>
          </a:p>
          <a:p>
            <a:pPr marL="0" indent="0">
              <a:buNone/>
            </a:pPr>
            <a:endParaRPr lang="nl-NL" sz="2400" dirty="0"/>
          </a:p>
          <a:p>
            <a:pPr marL="0" indent="0">
              <a:buNone/>
            </a:pPr>
            <a:endParaRPr lang="nl-NL" sz="2400" dirty="0"/>
          </a:p>
        </p:txBody>
      </p:sp>
      <p:pic>
        <p:nvPicPr>
          <p:cNvPr id="2" name="Afbeelding 1" descr="Afbeelding met tekst&#10;&#10;Automatisch gegenereerde beschrijving">
            <a:extLst>
              <a:ext uri="{FF2B5EF4-FFF2-40B4-BE49-F238E27FC236}">
                <a16:creationId xmlns:a16="http://schemas.microsoft.com/office/drawing/2014/main" id="{513C1A77-DB96-922A-13F1-BF7C1AF9F913}"/>
              </a:ext>
            </a:extLst>
          </p:cNvPr>
          <p:cNvPicPr>
            <a:picLocks noChangeAspect="1"/>
          </p:cNvPicPr>
          <p:nvPr/>
        </p:nvPicPr>
        <p:blipFill>
          <a:blip r:embed="rId4"/>
          <a:stretch>
            <a:fillRect/>
          </a:stretch>
        </p:blipFill>
        <p:spPr>
          <a:xfrm>
            <a:off x="325892" y="2017850"/>
            <a:ext cx="2556638" cy="662832"/>
          </a:xfrm>
          <a:prstGeom prst="rect">
            <a:avLst/>
          </a:prstGeom>
        </p:spPr>
      </p:pic>
      <p:pic>
        <p:nvPicPr>
          <p:cNvPr id="9" name="Afbeelding 8" descr="Afbeelding met tekst&#10;&#10;Automatisch gegenereerde beschrijving">
            <a:extLst>
              <a:ext uri="{FF2B5EF4-FFF2-40B4-BE49-F238E27FC236}">
                <a16:creationId xmlns:a16="http://schemas.microsoft.com/office/drawing/2014/main" id="{82058BA9-A44E-24DA-6958-644C4FA9CF77}"/>
              </a:ext>
            </a:extLst>
          </p:cNvPr>
          <p:cNvPicPr>
            <a:picLocks noChangeAspect="1"/>
          </p:cNvPicPr>
          <p:nvPr/>
        </p:nvPicPr>
        <p:blipFill>
          <a:blip r:embed="rId5"/>
          <a:stretch>
            <a:fillRect/>
          </a:stretch>
        </p:blipFill>
        <p:spPr>
          <a:xfrm>
            <a:off x="2882529" y="2680681"/>
            <a:ext cx="6293002" cy="3781675"/>
          </a:xfrm>
          <a:prstGeom prst="rect">
            <a:avLst/>
          </a:prstGeom>
        </p:spPr>
      </p:pic>
    </p:spTree>
    <p:extLst>
      <p:ext uri="{BB962C8B-B14F-4D97-AF65-F5344CB8AC3E}">
        <p14:creationId xmlns:p14="http://schemas.microsoft.com/office/powerpoint/2010/main" val="25010098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08A2D108-0020-07D2-E589-7CE0D24D424C}"/>
              </a:ext>
            </a:extLst>
          </p:cNvPr>
          <p:cNvSpPr>
            <a:spLocks noGrp="1"/>
          </p:cNvSpPr>
          <p:nvPr>
            <p:ph type="title"/>
          </p:nvPr>
        </p:nvSpPr>
        <p:spPr>
          <a:xfrm>
            <a:off x="2882530" y="411640"/>
            <a:ext cx="7449139" cy="989636"/>
          </a:xfrm>
        </p:spPr>
        <p:txBody>
          <a:bodyPr>
            <a:normAutofit fontScale="90000"/>
          </a:bodyPr>
          <a:lstStyle/>
          <a:p>
            <a:r>
              <a:rPr lang="nl-NL" sz="3600" dirty="0"/>
              <a:t>Cyberveiligheid en -weerbaarheid: bruikbare materialen ter lering en inspiratie </a:t>
            </a:r>
          </a:p>
        </p:txBody>
      </p:sp>
      <p:pic>
        <p:nvPicPr>
          <p:cNvPr id="6" name="Afbeelding 5">
            <a:extLst>
              <a:ext uri="{FF2B5EF4-FFF2-40B4-BE49-F238E27FC236}">
                <a16:creationId xmlns:a16="http://schemas.microsoft.com/office/drawing/2014/main" id="{7655AD5E-73AF-4E1C-0623-5F43871368C7}"/>
              </a:ext>
            </a:extLst>
          </p:cNvPr>
          <p:cNvPicPr>
            <a:picLocks noChangeAspect="1"/>
          </p:cNvPicPr>
          <p:nvPr/>
        </p:nvPicPr>
        <p:blipFill>
          <a:blip r:embed="rId2"/>
          <a:stretch>
            <a:fillRect/>
          </a:stretch>
        </p:blipFill>
        <p:spPr>
          <a:xfrm>
            <a:off x="719463" y="257803"/>
            <a:ext cx="1920843" cy="1503863"/>
          </a:xfrm>
          <a:prstGeom prst="rect">
            <a:avLst/>
          </a:prstGeom>
        </p:spPr>
      </p:pic>
      <p:sp>
        <p:nvSpPr>
          <p:cNvPr id="2" name="Tijdelijke aanduiding voor inhoud 2">
            <a:extLst>
              <a:ext uri="{FF2B5EF4-FFF2-40B4-BE49-F238E27FC236}">
                <a16:creationId xmlns:a16="http://schemas.microsoft.com/office/drawing/2014/main" id="{6DD3805E-246D-5B15-CCF7-21520EDB5E0D}"/>
              </a:ext>
            </a:extLst>
          </p:cNvPr>
          <p:cNvSpPr>
            <a:spLocks noGrp="1"/>
          </p:cNvSpPr>
          <p:nvPr>
            <p:ph idx="1"/>
          </p:nvPr>
        </p:nvSpPr>
        <p:spPr>
          <a:xfrm>
            <a:off x="2882530" y="1921642"/>
            <a:ext cx="8994159" cy="4351338"/>
          </a:xfrm>
        </p:spPr>
        <p:txBody>
          <a:bodyPr/>
          <a:lstStyle/>
          <a:p>
            <a:pPr marL="0" indent="0">
              <a:buNone/>
            </a:pPr>
            <a:r>
              <a:rPr lang="nl-NL" sz="2400" b="1" dirty="0">
                <a:solidFill>
                  <a:srgbClr val="7030A0"/>
                </a:solidFill>
              </a:rPr>
              <a:t>Je bedrijf online beschermen? Doe een cyber scan</a:t>
            </a:r>
          </a:p>
          <a:p>
            <a:pPr marL="0" indent="0">
              <a:lnSpc>
                <a:spcPct val="110000"/>
              </a:lnSpc>
              <a:buNone/>
            </a:pPr>
            <a:r>
              <a:rPr lang="nl-NL" sz="2000" dirty="0">
                <a:hlinkClick r:id="rId3"/>
              </a:rPr>
              <a:t>https://www.kvk.nl/advies-en-informatie/veiligzakendoen/cybersecurity/je-bedrijf-online-beschermen-doe-een-cyberscan/</a:t>
            </a:r>
            <a:r>
              <a:rPr lang="nl-NL" sz="2000" dirty="0"/>
              <a:t> </a:t>
            </a:r>
          </a:p>
          <a:p>
            <a:pPr marL="0" indent="0">
              <a:lnSpc>
                <a:spcPct val="110000"/>
              </a:lnSpc>
              <a:buNone/>
            </a:pPr>
            <a:r>
              <a:rPr lang="nl-NL" sz="2000" dirty="0"/>
              <a:t>Op deze site van de Kamer van Koophandel zijn verschillende onafhankelijke cyber scans te vinden, zoals:</a:t>
            </a:r>
          </a:p>
          <a:p>
            <a:pPr marL="457200" indent="-457200">
              <a:lnSpc>
                <a:spcPct val="110000"/>
              </a:lnSpc>
              <a:buFont typeface="+mj-lt"/>
              <a:buAutoNum type="arabicPeriod"/>
            </a:pPr>
            <a:r>
              <a:rPr lang="nl-NL" sz="2000" dirty="0"/>
              <a:t>Basisscan Cyberweerbaarheid</a:t>
            </a:r>
          </a:p>
          <a:p>
            <a:pPr marL="457200" indent="-457200">
              <a:lnSpc>
                <a:spcPct val="110000"/>
              </a:lnSpc>
              <a:buFont typeface="+mj-lt"/>
              <a:buAutoNum type="arabicPeriod"/>
            </a:pPr>
            <a:r>
              <a:rPr lang="nl-NL" sz="2000" dirty="0"/>
              <a:t>Cyberweerbaarheidsscan (ontwikkeld door Haagse Hogeschool, aangeboden door CCV)</a:t>
            </a:r>
          </a:p>
          <a:p>
            <a:pPr marL="457200" indent="-457200">
              <a:lnSpc>
                <a:spcPct val="110000"/>
              </a:lnSpc>
              <a:buFont typeface="+mj-lt"/>
              <a:buAutoNum type="arabicPeriod"/>
            </a:pPr>
            <a:r>
              <a:rPr lang="nl-NL" sz="2000" dirty="0"/>
              <a:t>Cybersecurityscan Oost-Nederland</a:t>
            </a:r>
          </a:p>
          <a:p>
            <a:pPr marL="0" indent="0">
              <a:buNone/>
            </a:pPr>
            <a:endParaRPr lang="nl-NL" sz="2000" dirty="0"/>
          </a:p>
        </p:txBody>
      </p:sp>
      <p:pic>
        <p:nvPicPr>
          <p:cNvPr id="5" name="Afbeelding 4">
            <a:extLst>
              <a:ext uri="{FF2B5EF4-FFF2-40B4-BE49-F238E27FC236}">
                <a16:creationId xmlns:a16="http://schemas.microsoft.com/office/drawing/2014/main" id="{0B7AA974-D547-0208-2157-815B4098BB9F}"/>
              </a:ext>
            </a:extLst>
          </p:cNvPr>
          <p:cNvPicPr>
            <a:picLocks noChangeAspect="1"/>
          </p:cNvPicPr>
          <p:nvPr/>
        </p:nvPicPr>
        <p:blipFill>
          <a:blip r:embed="rId4"/>
          <a:stretch>
            <a:fillRect/>
          </a:stretch>
        </p:blipFill>
        <p:spPr>
          <a:xfrm>
            <a:off x="642849" y="1921642"/>
            <a:ext cx="1876330" cy="895130"/>
          </a:xfrm>
          <a:prstGeom prst="rect">
            <a:avLst/>
          </a:prstGeom>
        </p:spPr>
      </p:pic>
    </p:spTree>
    <p:extLst>
      <p:ext uri="{BB962C8B-B14F-4D97-AF65-F5344CB8AC3E}">
        <p14:creationId xmlns:p14="http://schemas.microsoft.com/office/powerpoint/2010/main" val="22588892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08A2D108-0020-07D2-E589-7CE0D24D424C}"/>
              </a:ext>
            </a:extLst>
          </p:cNvPr>
          <p:cNvSpPr>
            <a:spLocks noGrp="1"/>
          </p:cNvSpPr>
          <p:nvPr>
            <p:ph type="title"/>
          </p:nvPr>
        </p:nvSpPr>
        <p:spPr>
          <a:xfrm>
            <a:off x="2882530" y="411640"/>
            <a:ext cx="7449139" cy="989636"/>
          </a:xfrm>
        </p:spPr>
        <p:txBody>
          <a:bodyPr>
            <a:normAutofit fontScale="90000"/>
          </a:bodyPr>
          <a:lstStyle/>
          <a:p>
            <a:r>
              <a:rPr lang="nl-NL" sz="3600" dirty="0"/>
              <a:t>Cyberveiligheid en -weerbaarheid: bruikbare materialen ter lering en inspiratie </a:t>
            </a:r>
          </a:p>
        </p:txBody>
      </p:sp>
      <p:pic>
        <p:nvPicPr>
          <p:cNvPr id="6" name="Afbeelding 5">
            <a:extLst>
              <a:ext uri="{FF2B5EF4-FFF2-40B4-BE49-F238E27FC236}">
                <a16:creationId xmlns:a16="http://schemas.microsoft.com/office/drawing/2014/main" id="{7655AD5E-73AF-4E1C-0623-5F43871368C7}"/>
              </a:ext>
            </a:extLst>
          </p:cNvPr>
          <p:cNvPicPr>
            <a:picLocks noChangeAspect="1"/>
          </p:cNvPicPr>
          <p:nvPr/>
        </p:nvPicPr>
        <p:blipFill>
          <a:blip r:embed="rId2"/>
          <a:stretch>
            <a:fillRect/>
          </a:stretch>
        </p:blipFill>
        <p:spPr>
          <a:xfrm>
            <a:off x="719463" y="257803"/>
            <a:ext cx="1920843" cy="1503863"/>
          </a:xfrm>
          <a:prstGeom prst="rect">
            <a:avLst/>
          </a:prstGeom>
        </p:spPr>
      </p:pic>
      <p:sp>
        <p:nvSpPr>
          <p:cNvPr id="2" name="Tijdelijke aanduiding voor inhoud 2">
            <a:extLst>
              <a:ext uri="{FF2B5EF4-FFF2-40B4-BE49-F238E27FC236}">
                <a16:creationId xmlns:a16="http://schemas.microsoft.com/office/drawing/2014/main" id="{C0BD33F3-8BF4-46BD-7D8F-725A716E9191}"/>
              </a:ext>
            </a:extLst>
          </p:cNvPr>
          <p:cNvSpPr>
            <a:spLocks noGrp="1"/>
          </p:cNvSpPr>
          <p:nvPr>
            <p:ph idx="1"/>
          </p:nvPr>
        </p:nvSpPr>
        <p:spPr>
          <a:xfrm>
            <a:off x="4026962" y="2222232"/>
            <a:ext cx="6946344" cy="3860472"/>
          </a:xfrm>
        </p:spPr>
        <p:txBody>
          <a:bodyPr>
            <a:normAutofit/>
          </a:bodyPr>
          <a:lstStyle/>
          <a:p>
            <a:pPr marL="0" indent="0">
              <a:buNone/>
            </a:pPr>
            <a:r>
              <a:rPr lang="nl-NL" sz="2400" b="1" dirty="0">
                <a:solidFill>
                  <a:srgbClr val="7030A0"/>
                </a:solidFill>
              </a:rPr>
              <a:t>Cyberweerbaarheid bij bedrijven (en ketens) in de Rotterdamse haven: </a:t>
            </a:r>
          </a:p>
          <a:p>
            <a:pPr marL="0" indent="0">
              <a:buNone/>
            </a:pPr>
            <a:r>
              <a:rPr lang="nl-NL" sz="2000" dirty="0"/>
              <a:t>Duik samen met experts uit het vak in een actueel onderwerp rond cybersecurity in de Rotterdamse haven: bezoek het Port Cyber Café – en bekijk de verslagen:</a:t>
            </a:r>
          </a:p>
          <a:p>
            <a:pPr marL="0" indent="0">
              <a:buNone/>
            </a:pPr>
            <a:r>
              <a:rPr lang="nl-NL" sz="2000" dirty="0">
                <a:solidFill>
                  <a:srgbClr val="7030A0"/>
                </a:solidFill>
                <a:hlinkClick r:id="rId3"/>
              </a:rPr>
              <a:t>https://ferm-rotterdam.nl/port-cyber-cafe/</a:t>
            </a:r>
            <a:r>
              <a:rPr lang="nl-NL" sz="2000" dirty="0">
                <a:solidFill>
                  <a:srgbClr val="7030A0"/>
                </a:solidFill>
              </a:rPr>
              <a:t> </a:t>
            </a:r>
          </a:p>
        </p:txBody>
      </p:sp>
      <p:pic>
        <p:nvPicPr>
          <p:cNvPr id="2050" name="Picture 2">
            <a:extLst>
              <a:ext uri="{FF2B5EF4-FFF2-40B4-BE49-F238E27FC236}">
                <a16:creationId xmlns:a16="http://schemas.microsoft.com/office/drawing/2014/main" id="{3FBCC760-9020-F554-66AC-955CBAF353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852" y="2300244"/>
            <a:ext cx="3213958" cy="459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3499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08A2D108-0020-07D2-E589-7CE0D24D424C}"/>
              </a:ext>
            </a:extLst>
          </p:cNvPr>
          <p:cNvSpPr>
            <a:spLocks noGrp="1"/>
          </p:cNvSpPr>
          <p:nvPr>
            <p:ph type="title"/>
          </p:nvPr>
        </p:nvSpPr>
        <p:spPr>
          <a:xfrm>
            <a:off x="2882530" y="411640"/>
            <a:ext cx="7449139" cy="989636"/>
          </a:xfrm>
        </p:spPr>
        <p:txBody>
          <a:bodyPr>
            <a:normAutofit fontScale="90000"/>
          </a:bodyPr>
          <a:lstStyle/>
          <a:p>
            <a:r>
              <a:rPr lang="nl-NL" sz="3600" dirty="0"/>
              <a:t>Cyberveiligheid en -weerbaarheid: bruikbare materialen ter lering en inspiratie </a:t>
            </a:r>
          </a:p>
        </p:txBody>
      </p:sp>
      <p:pic>
        <p:nvPicPr>
          <p:cNvPr id="6" name="Afbeelding 5">
            <a:extLst>
              <a:ext uri="{FF2B5EF4-FFF2-40B4-BE49-F238E27FC236}">
                <a16:creationId xmlns:a16="http://schemas.microsoft.com/office/drawing/2014/main" id="{7655AD5E-73AF-4E1C-0623-5F43871368C7}"/>
              </a:ext>
            </a:extLst>
          </p:cNvPr>
          <p:cNvPicPr>
            <a:picLocks noChangeAspect="1"/>
          </p:cNvPicPr>
          <p:nvPr/>
        </p:nvPicPr>
        <p:blipFill>
          <a:blip r:embed="rId2"/>
          <a:stretch>
            <a:fillRect/>
          </a:stretch>
        </p:blipFill>
        <p:spPr>
          <a:xfrm>
            <a:off x="719463" y="257803"/>
            <a:ext cx="1920843" cy="1503863"/>
          </a:xfrm>
          <a:prstGeom prst="rect">
            <a:avLst/>
          </a:prstGeom>
        </p:spPr>
      </p:pic>
      <p:sp>
        <p:nvSpPr>
          <p:cNvPr id="2" name="Tijdelijke aanduiding voor inhoud 2">
            <a:extLst>
              <a:ext uri="{FF2B5EF4-FFF2-40B4-BE49-F238E27FC236}">
                <a16:creationId xmlns:a16="http://schemas.microsoft.com/office/drawing/2014/main" id="{D4A610B4-4AA7-08B6-D153-D11A6C7EFFDB}"/>
              </a:ext>
            </a:extLst>
          </p:cNvPr>
          <p:cNvSpPr>
            <a:spLocks noGrp="1"/>
          </p:cNvSpPr>
          <p:nvPr>
            <p:ph idx="1"/>
          </p:nvPr>
        </p:nvSpPr>
        <p:spPr>
          <a:xfrm>
            <a:off x="2970666" y="2223570"/>
            <a:ext cx="7361004" cy="3636786"/>
          </a:xfrm>
        </p:spPr>
        <p:txBody>
          <a:bodyPr/>
          <a:lstStyle/>
          <a:p>
            <a:pPr marL="0" indent="0">
              <a:buNone/>
            </a:pPr>
            <a:r>
              <a:rPr lang="nl-NL" sz="2400" b="1" dirty="0">
                <a:solidFill>
                  <a:srgbClr val="7030A0"/>
                </a:solidFill>
              </a:rPr>
              <a:t>Cyber Security Scan</a:t>
            </a:r>
          </a:p>
          <a:p>
            <a:pPr marL="0" indent="0">
              <a:lnSpc>
                <a:spcPct val="110000"/>
              </a:lnSpc>
              <a:buNone/>
            </a:pPr>
            <a:r>
              <a:rPr lang="nl-NL" sz="2000" b="0" i="0" u="none" strike="noStrike" dirty="0">
                <a:solidFill>
                  <a:srgbClr val="00303B"/>
                </a:solidFill>
                <a:effectLst/>
              </a:rPr>
              <a:t>Met deze scan krijgen </a:t>
            </a:r>
            <a:r>
              <a:rPr lang="nl-NL" sz="2000" dirty="0">
                <a:solidFill>
                  <a:srgbClr val="00303B"/>
                </a:solidFill>
              </a:rPr>
              <a:t>mkb-ondernemers</a:t>
            </a:r>
            <a:r>
              <a:rPr lang="nl-NL" sz="2000" b="0" i="0" u="none" strike="noStrike" dirty="0">
                <a:solidFill>
                  <a:srgbClr val="00303B"/>
                </a:solidFill>
                <a:effectLst/>
              </a:rPr>
              <a:t> in de maakindustrie inzicht in de cyberveiligheid van de organisatie en adviezen en tips om deze te beschermen tegen cyberdreigingen. De scan geeft gericht advies op drie belangrijke onderwerpen die kunnen helpen om de digitale weerbaarheid van de organisatie te vergroten, namelijk organisatie en management, interactie met systemen en technologie.</a:t>
            </a:r>
          </a:p>
          <a:p>
            <a:pPr marL="0" indent="0">
              <a:lnSpc>
                <a:spcPct val="110000"/>
              </a:lnSpc>
              <a:buNone/>
            </a:pPr>
            <a:r>
              <a:rPr lang="nl-NL" sz="2000" dirty="0">
                <a:hlinkClick r:id="rId3"/>
              </a:rPr>
              <a:t>https://smartindustry.nl/diensten/assessments/cyber-security-scan</a:t>
            </a:r>
            <a:r>
              <a:rPr lang="nl-NL" sz="2000" dirty="0">
                <a:solidFill>
                  <a:srgbClr val="00303B"/>
                </a:solidFill>
              </a:rPr>
              <a:t> </a:t>
            </a:r>
            <a:endParaRPr lang="nl-NL" sz="2000" dirty="0"/>
          </a:p>
        </p:txBody>
      </p:sp>
      <p:pic>
        <p:nvPicPr>
          <p:cNvPr id="5" name="Afbeelding 4">
            <a:extLst>
              <a:ext uri="{FF2B5EF4-FFF2-40B4-BE49-F238E27FC236}">
                <a16:creationId xmlns:a16="http://schemas.microsoft.com/office/drawing/2014/main" id="{272AD41D-481E-8BDD-73B3-5751804A5E30}"/>
              </a:ext>
            </a:extLst>
          </p:cNvPr>
          <p:cNvPicPr>
            <a:picLocks noChangeAspect="1"/>
          </p:cNvPicPr>
          <p:nvPr/>
        </p:nvPicPr>
        <p:blipFill>
          <a:blip r:embed="rId4"/>
          <a:stretch>
            <a:fillRect/>
          </a:stretch>
        </p:blipFill>
        <p:spPr>
          <a:xfrm>
            <a:off x="805961" y="2223570"/>
            <a:ext cx="1747846" cy="1844949"/>
          </a:xfrm>
          <a:prstGeom prst="rect">
            <a:avLst/>
          </a:prstGeom>
        </p:spPr>
      </p:pic>
    </p:spTree>
    <p:extLst>
      <p:ext uri="{BB962C8B-B14F-4D97-AF65-F5344CB8AC3E}">
        <p14:creationId xmlns:p14="http://schemas.microsoft.com/office/powerpoint/2010/main" val="24976446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08A2D108-0020-07D2-E589-7CE0D24D424C}"/>
              </a:ext>
            </a:extLst>
          </p:cNvPr>
          <p:cNvSpPr>
            <a:spLocks noGrp="1"/>
          </p:cNvSpPr>
          <p:nvPr>
            <p:ph type="title"/>
          </p:nvPr>
        </p:nvSpPr>
        <p:spPr>
          <a:xfrm>
            <a:off x="2882530" y="411640"/>
            <a:ext cx="7449139" cy="989636"/>
          </a:xfrm>
        </p:spPr>
        <p:txBody>
          <a:bodyPr>
            <a:normAutofit fontScale="90000"/>
          </a:bodyPr>
          <a:lstStyle/>
          <a:p>
            <a:r>
              <a:rPr lang="nl-NL" sz="3600" dirty="0"/>
              <a:t>Cyberveiligheid en -weerbaarheid: bruikbare materialen ter lering en inspiratie </a:t>
            </a:r>
          </a:p>
        </p:txBody>
      </p:sp>
      <p:pic>
        <p:nvPicPr>
          <p:cNvPr id="6" name="Afbeelding 5">
            <a:extLst>
              <a:ext uri="{FF2B5EF4-FFF2-40B4-BE49-F238E27FC236}">
                <a16:creationId xmlns:a16="http://schemas.microsoft.com/office/drawing/2014/main" id="{7655AD5E-73AF-4E1C-0623-5F43871368C7}"/>
              </a:ext>
            </a:extLst>
          </p:cNvPr>
          <p:cNvPicPr>
            <a:picLocks noChangeAspect="1"/>
          </p:cNvPicPr>
          <p:nvPr/>
        </p:nvPicPr>
        <p:blipFill>
          <a:blip r:embed="rId2"/>
          <a:stretch>
            <a:fillRect/>
          </a:stretch>
        </p:blipFill>
        <p:spPr>
          <a:xfrm>
            <a:off x="719463" y="257803"/>
            <a:ext cx="1920843" cy="1503863"/>
          </a:xfrm>
          <a:prstGeom prst="rect">
            <a:avLst/>
          </a:prstGeom>
        </p:spPr>
      </p:pic>
      <p:sp>
        <p:nvSpPr>
          <p:cNvPr id="2" name="Tijdelijke aanduiding voor inhoud 2">
            <a:extLst>
              <a:ext uri="{FF2B5EF4-FFF2-40B4-BE49-F238E27FC236}">
                <a16:creationId xmlns:a16="http://schemas.microsoft.com/office/drawing/2014/main" id="{3E3AB976-DEC9-FDDE-9272-51323989440F}"/>
              </a:ext>
            </a:extLst>
          </p:cNvPr>
          <p:cNvSpPr>
            <a:spLocks noGrp="1"/>
          </p:cNvSpPr>
          <p:nvPr>
            <p:ph idx="1"/>
          </p:nvPr>
        </p:nvSpPr>
        <p:spPr>
          <a:xfrm>
            <a:off x="2915486" y="1688991"/>
            <a:ext cx="8301680" cy="4351338"/>
          </a:xfrm>
        </p:spPr>
        <p:txBody>
          <a:bodyPr>
            <a:normAutofit fontScale="92500" lnSpcReduction="10000"/>
          </a:bodyPr>
          <a:lstStyle/>
          <a:p>
            <a:pPr marL="0" indent="0">
              <a:buNone/>
            </a:pPr>
            <a:r>
              <a:rPr lang="nl-NL" sz="2400" dirty="0"/>
              <a:t>Artikel ‘Waarom een mkb-ondernemer </a:t>
            </a:r>
            <a:r>
              <a:rPr lang="nl-NL" sz="2400" b="1" dirty="0">
                <a:solidFill>
                  <a:schemeClr val="accent2"/>
                </a:solidFill>
              </a:rPr>
              <a:t>zelf aan de slag </a:t>
            </a:r>
            <a:r>
              <a:rPr lang="nl-NL" sz="2400" dirty="0"/>
              <a:t>moet met cybersecurity’ </a:t>
            </a:r>
          </a:p>
          <a:p>
            <a:pPr marL="0" indent="0">
              <a:buNone/>
            </a:pPr>
            <a:endParaRPr lang="nl-NL" sz="2400" dirty="0"/>
          </a:p>
          <a:p>
            <a:pPr marL="0" indent="0">
              <a:buNone/>
            </a:pPr>
            <a:endParaRPr lang="nl-NL" sz="2400" dirty="0"/>
          </a:p>
          <a:p>
            <a:pPr marL="0" indent="0">
              <a:buNone/>
            </a:pPr>
            <a:endParaRPr lang="nl-NL" sz="2400" dirty="0"/>
          </a:p>
          <a:p>
            <a:pPr marL="0" indent="0">
              <a:buNone/>
            </a:pPr>
            <a:endParaRPr lang="nl-NL" sz="2400" dirty="0"/>
          </a:p>
          <a:p>
            <a:pPr marL="0" indent="0">
              <a:buNone/>
            </a:pPr>
            <a:endParaRPr lang="nl-NL" sz="2400" dirty="0"/>
          </a:p>
          <a:p>
            <a:pPr marL="0" indent="0">
              <a:buNone/>
            </a:pPr>
            <a:endParaRPr lang="nl-NL" sz="2400" dirty="0"/>
          </a:p>
          <a:p>
            <a:pPr marL="0" indent="0">
              <a:buNone/>
            </a:pPr>
            <a:endParaRPr lang="nl-NL" sz="2400" dirty="0"/>
          </a:p>
          <a:p>
            <a:pPr marL="0" indent="0">
              <a:buNone/>
            </a:pPr>
            <a:endParaRPr lang="nl-NL" sz="2400" dirty="0"/>
          </a:p>
          <a:p>
            <a:pPr marL="0" indent="0">
              <a:buNone/>
            </a:pPr>
            <a:r>
              <a:rPr lang="nl-NL" sz="2200" dirty="0">
                <a:hlinkClick r:id="rId3"/>
              </a:rPr>
              <a:t>https://www.panthera.nl/nieuws/mkb-cybersecurity</a:t>
            </a:r>
            <a:r>
              <a:rPr lang="nl-NL" sz="2200" dirty="0"/>
              <a:t> </a:t>
            </a:r>
          </a:p>
          <a:p>
            <a:pPr marL="0" indent="0">
              <a:buNone/>
            </a:pPr>
            <a:endParaRPr lang="nl-NL" sz="2000" dirty="0"/>
          </a:p>
        </p:txBody>
      </p:sp>
      <p:pic>
        <p:nvPicPr>
          <p:cNvPr id="10" name="Afbeelding 9">
            <a:extLst>
              <a:ext uri="{FF2B5EF4-FFF2-40B4-BE49-F238E27FC236}">
                <a16:creationId xmlns:a16="http://schemas.microsoft.com/office/drawing/2014/main" id="{B41E302B-C553-D440-58C7-7CE40B626C86}"/>
              </a:ext>
            </a:extLst>
          </p:cNvPr>
          <p:cNvPicPr>
            <a:picLocks noChangeAspect="1"/>
          </p:cNvPicPr>
          <p:nvPr/>
        </p:nvPicPr>
        <p:blipFill>
          <a:blip r:embed="rId4"/>
          <a:stretch>
            <a:fillRect/>
          </a:stretch>
        </p:blipFill>
        <p:spPr>
          <a:xfrm>
            <a:off x="648158" y="2070099"/>
            <a:ext cx="1736576" cy="1673997"/>
          </a:xfrm>
          <a:prstGeom prst="rect">
            <a:avLst/>
          </a:prstGeom>
        </p:spPr>
      </p:pic>
      <p:pic>
        <p:nvPicPr>
          <p:cNvPr id="12" name="Afbeelding 11" descr="Afbeelding met tekst&#10;&#10;Automatisch gegenereerde beschrijving">
            <a:extLst>
              <a:ext uri="{FF2B5EF4-FFF2-40B4-BE49-F238E27FC236}">
                <a16:creationId xmlns:a16="http://schemas.microsoft.com/office/drawing/2014/main" id="{5A1F172F-A805-C19F-393D-76AD6CCED142}"/>
              </a:ext>
            </a:extLst>
          </p:cNvPr>
          <p:cNvPicPr>
            <a:picLocks noChangeAspect="1"/>
          </p:cNvPicPr>
          <p:nvPr/>
        </p:nvPicPr>
        <p:blipFill>
          <a:blip r:embed="rId5"/>
          <a:stretch>
            <a:fillRect/>
          </a:stretch>
        </p:blipFill>
        <p:spPr>
          <a:xfrm>
            <a:off x="2892425" y="2445169"/>
            <a:ext cx="3439945" cy="2894086"/>
          </a:xfrm>
          <a:prstGeom prst="rect">
            <a:avLst/>
          </a:prstGeom>
        </p:spPr>
      </p:pic>
    </p:spTree>
    <p:extLst>
      <p:ext uri="{BB962C8B-B14F-4D97-AF65-F5344CB8AC3E}">
        <p14:creationId xmlns:p14="http://schemas.microsoft.com/office/powerpoint/2010/main" val="34198519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08A2D108-0020-07D2-E589-7CE0D24D424C}"/>
              </a:ext>
            </a:extLst>
          </p:cNvPr>
          <p:cNvSpPr>
            <a:spLocks noGrp="1"/>
          </p:cNvSpPr>
          <p:nvPr>
            <p:ph type="title"/>
          </p:nvPr>
        </p:nvSpPr>
        <p:spPr>
          <a:xfrm>
            <a:off x="2882530" y="411640"/>
            <a:ext cx="7449139" cy="989636"/>
          </a:xfrm>
        </p:spPr>
        <p:txBody>
          <a:bodyPr>
            <a:normAutofit fontScale="90000"/>
          </a:bodyPr>
          <a:lstStyle/>
          <a:p>
            <a:r>
              <a:rPr lang="nl-NL" sz="3600" dirty="0"/>
              <a:t>Cyberveiligheid en -weerbaarheid: bruikbare materialen ter lering en inspiratie </a:t>
            </a:r>
          </a:p>
        </p:txBody>
      </p:sp>
      <p:pic>
        <p:nvPicPr>
          <p:cNvPr id="6" name="Afbeelding 5">
            <a:extLst>
              <a:ext uri="{FF2B5EF4-FFF2-40B4-BE49-F238E27FC236}">
                <a16:creationId xmlns:a16="http://schemas.microsoft.com/office/drawing/2014/main" id="{7655AD5E-73AF-4E1C-0623-5F43871368C7}"/>
              </a:ext>
            </a:extLst>
          </p:cNvPr>
          <p:cNvPicPr>
            <a:picLocks noChangeAspect="1"/>
          </p:cNvPicPr>
          <p:nvPr/>
        </p:nvPicPr>
        <p:blipFill>
          <a:blip r:embed="rId2"/>
          <a:stretch>
            <a:fillRect/>
          </a:stretch>
        </p:blipFill>
        <p:spPr>
          <a:xfrm>
            <a:off x="719463" y="257803"/>
            <a:ext cx="1920843" cy="1503863"/>
          </a:xfrm>
          <a:prstGeom prst="rect">
            <a:avLst/>
          </a:prstGeom>
        </p:spPr>
      </p:pic>
      <p:sp>
        <p:nvSpPr>
          <p:cNvPr id="2" name="Tijdelijke aanduiding voor inhoud 2">
            <a:extLst>
              <a:ext uri="{FF2B5EF4-FFF2-40B4-BE49-F238E27FC236}">
                <a16:creationId xmlns:a16="http://schemas.microsoft.com/office/drawing/2014/main" id="{EDDF10C9-8FBC-217E-22F5-6E6F63592E34}"/>
              </a:ext>
            </a:extLst>
          </p:cNvPr>
          <p:cNvSpPr>
            <a:spLocks noGrp="1"/>
          </p:cNvSpPr>
          <p:nvPr>
            <p:ph idx="1"/>
          </p:nvPr>
        </p:nvSpPr>
        <p:spPr>
          <a:xfrm>
            <a:off x="3510455" y="1825625"/>
            <a:ext cx="6117022" cy="4351338"/>
          </a:xfrm>
        </p:spPr>
        <p:txBody>
          <a:bodyPr/>
          <a:lstStyle/>
          <a:p>
            <a:pPr marL="0" indent="0">
              <a:buNone/>
            </a:pPr>
            <a:r>
              <a:rPr lang="nl-NL" sz="2400" b="1" dirty="0">
                <a:solidFill>
                  <a:srgbClr val="7030A0"/>
                </a:solidFill>
              </a:rPr>
              <a:t>MKB Cyber Advies Nederland</a:t>
            </a:r>
            <a:r>
              <a:rPr lang="nl-NL" sz="2400" dirty="0"/>
              <a:t>: adviesverleners voor digitale vraagstukken</a:t>
            </a:r>
          </a:p>
          <a:p>
            <a:pPr marL="0" indent="0">
              <a:buNone/>
            </a:pPr>
            <a:r>
              <a:rPr lang="nl-NL" sz="2000" dirty="0">
                <a:hlinkClick r:id="rId3"/>
              </a:rPr>
              <a:t>https://www.mkbcyberadvies.nl</a:t>
            </a:r>
            <a:r>
              <a:rPr lang="nl-NL" sz="2000" dirty="0"/>
              <a:t> </a:t>
            </a:r>
          </a:p>
        </p:txBody>
      </p:sp>
      <p:pic>
        <p:nvPicPr>
          <p:cNvPr id="3074" name="Picture 2">
            <a:extLst>
              <a:ext uri="{FF2B5EF4-FFF2-40B4-BE49-F238E27FC236}">
                <a16:creationId xmlns:a16="http://schemas.microsoft.com/office/drawing/2014/main" id="{5C22CAFA-8B67-46EF-C98A-7FABFE3B0F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129" y="2186015"/>
            <a:ext cx="2462401" cy="736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833782"/>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6480</TotalTime>
  <Words>4518</Words>
  <Application>Microsoft Office PowerPoint</Application>
  <PresentationFormat>Breedbeeld</PresentationFormat>
  <Paragraphs>570</Paragraphs>
  <Slides>59</Slides>
  <Notes>16</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59</vt:i4>
      </vt:variant>
    </vt:vector>
  </HeadingPairs>
  <TitlesOfParts>
    <vt:vector size="66" baseType="lpstr">
      <vt:lpstr>Arial</vt:lpstr>
      <vt:lpstr>Calibri</vt:lpstr>
      <vt:lpstr>Calibri Light</vt:lpstr>
      <vt:lpstr>Courier New</vt:lpstr>
      <vt:lpstr>RO Sans</vt:lpstr>
      <vt:lpstr>Wingdings</vt:lpstr>
      <vt:lpstr>Kantoorthema</vt:lpstr>
      <vt:lpstr>Instrument human capital  cybersecurity mkb-bedrijven</vt:lpstr>
      <vt:lpstr>PowerPoint-presentatie</vt:lpstr>
      <vt:lpstr>Introductie Instrument:  voor wie, waarom, hoe, wat? </vt:lpstr>
      <vt:lpstr>Instrument Cyberveilig Ondernemen</vt:lpstr>
      <vt:lpstr>Waar gaat dit instrument over?  Welk soort vragen komt aan bod?</vt:lpstr>
      <vt:lpstr>Bij het samenstellen van dit Instrument is gebruik gemaakt van openbaar toegankelijke kennis, inzichten en materialen van vele organisaties die actief zijn op het gebied van cyberweerbaarheid, veilig digitaal ondernemen, cybersecurity, waaronder: </vt:lpstr>
      <vt:lpstr>Cyberveilig ondernemen: hoe organiseer je cybersecurity taken? Intern beleggen, extern uitbesteden, een ‘hybride’ vorm van samenwerken en/of aansluiten bij een collectief? Eerst algemeen....</vt:lpstr>
      <vt:lpstr>Hoe cybersecurity functie inrichten? Algemeen</vt:lpstr>
      <vt:lpstr>Hoe cybersecurity functie inrichten? Algemeen</vt:lpstr>
      <vt:lpstr>Hoe cybersecurity functie inrichten? Algemeen</vt:lpstr>
      <vt:lpstr>Hoe cybersecurity functie inrichten? Algemeen</vt:lpstr>
      <vt:lpstr>Hoe cybersecurity functie inrichten? Algemeen</vt:lpstr>
      <vt:lpstr>Cyberveilig ondernemen: intern beleggen, extern uitbesteden, ‘hybride’ samenwerken en/of aansluiten bij een collectief? Bekeken per cluster van taken...</vt:lpstr>
      <vt:lpstr>Hoe taken beleggen? Wie doet wat?</vt:lpstr>
      <vt:lpstr>Hoe taken beleggen? Wie doet wat?</vt:lpstr>
      <vt:lpstr>Hoe taken beleggen? Wie doet wat?</vt:lpstr>
      <vt:lpstr>Hoe taken beleggen? Wie doet wat?</vt:lpstr>
      <vt:lpstr>Hoe taken beleggen? Wie doet wat?</vt:lpstr>
      <vt:lpstr>Hoe taken beleggen? Wie doet wat?</vt:lpstr>
      <vt:lpstr>Hoe taken beleggen? Wie doet wat?</vt:lpstr>
      <vt:lpstr>Hoe taken beleggen? Wie doet wat?</vt:lpstr>
      <vt:lpstr>Hoe taken beleggen? Wie doet wat?</vt:lpstr>
      <vt:lpstr>Hoe taken beleggen? Wie doet wat?</vt:lpstr>
      <vt:lpstr>Hoe taken beleggen? Wie doet wat?</vt:lpstr>
      <vt:lpstr>Hoe taken beleggen? Wie doet wat?</vt:lpstr>
      <vt:lpstr>Wat moeten medewerkers met cybersecurity taken weten, kennen en kunnen?   Hoe kies je uit het aanbod van trainingen/cursussen/opleidingen?  Hoe cyber talent aantrekken, boeien en binden aan ons bedrijf?</vt:lpstr>
      <vt:lpstr>Wat weten, kennen en kunnen?</vt:lpstr>
      <vt:lpstr>Weten, kennen, kunnen: basis bewustzijn</vt:lpstr>
      <vt:lpstr>Weten, kennen, kunnen:  basiskennis en -vaardigheden</vt:lpstr>
      <vt:lpstr>Weten, kennen, kunnen: gevorderd niveau kennis en vaardigheden</vt:lpstr>
      <vt:lpstr>Hoe taken beleggen? Wie doet wat?</vt:lpstr>
      <vt:lpstr>Weten, kennen, kunnen: expert niveau  kennis en vaardigheden</vt:lpstr>
      <vt:lpstr>Hoe kies ik uit het brede aanbod van leren en ontwikkelen? </vt:lpstr>
      <vt:lpstr>Hoe kies ik uit het brede aanbod van leren en ontwikkelen? </vt:lpstr>
      <vt:lpstr>Hoe kies ik uit het brede aanbod van leren en ontwikkelen? </vt:lpstr>
      <vt:lpstr>Hoe kies ik uit het brede aanbod van leren en ontwikkelen? </vt:lpstr>
      <vt:lpstr>Aantrekken, boeien en binden </vt:lpstr>
      <vt:lpstr>Aantrekken, boeien en binden </vt:lpstr>
      <vt:lpstr>Bewustzijn digitale veiligheid,  cultuur en gedrag van mensen binnen en buiten de organisatie, openheid en leren van fouten:   The Human Firewall</vt:lpstr>
      <vt:lpstr>Mens-/gedragskant van cyberveiligheid</vt:lpstr>
      <vt:lpstr>Hoe personeel ‘cyber’ bewust maken en houden? </vt:lpstr>
      <vt:lpstr>Hoe personeel ‘cyber’ bewust maken en houden? </vt:lpstr>
      <vt:lpstr>Hoe personeel ‘cyber’ bewust maken en houden? </vt:lpstr>
      <vt:lpstr>Hoe krijgen we cyberveilig gedrag bij onze mensen voor elkaar?</vt:lpstr>
      <vt:lpstr>Inspiratie en nuttige links naar onderwerp cybersecurity voor mkb-bedrijven </vt:lpstr>
      <vt:lpstr>Cyberveiligheid en -weerbaarheid: bruikbare materialen ter lering en inspiratie </vt:lpstr>
      <vt:lpstr>Cyberveiligheid en -weerbaarheid: bruikbare materialen ter lering en inspiratie </vt:lpstr>
      <vt:lpstr>Cyberveiligheid en -weerbaarheid: bruikbare materialen ter lering en inspiratie </vt:lpstr>
      <vt:lpstr>Cyberveiligheid en -weerbaarheid: bruikbare materialen ter lering en inspiratie </vt:lpstr>
      <vt:lpstr>Cyberveiligheid en -weerbaarheid: bruikbare materialen ter lering en inspiratie </vt:lpstr>
      <vt:lpstr>Cyberveiligheid en -weerbaarheid: bruikbare materialen ter lering en inspiratie </vt:lpstr>
      <vt:lpstr>Cyberveiligheid en -weerbaarheid: bruikbare materialen ter lering en inspiratie </vt:lpstr>
      <vt:lpstr>Cyberveiligheid en -weerbaarheid: bruikbare materialen ter lering en inspiratie </vt:lpstr>
      <vt:lpstr>Cyberveiligheid en -weerbaarheid: bruikbare materialen ter lering en inspiratie </vt:lpstr>
      <vt:lpstr>Cyberveiligheid en -weerbaarheid: bruikbare materialen ter lering en inspiratie </vt:lpstr>
      <vt:lpstr>Cyberveiligheid en -weerbaarheid: bruikbare materialen ter lering en inspiratie </vt:lpstr>
      <vt:lpstr>Cyberveiligheid en -weerbaarheid: bruikbare materialen ter lering en inspiratie </vt:lpstr>
      <vt:lpstr>Cyberveiligheid en -weerbaarheid: bruikbare materialen ter lering en inspiratie </vt:lpstr>
      <vt:lpstr>Cyberveiligheid en -weerbaarheid: bruikbare materialen ter lering en inspiratie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Brainstorm over praatplaat human capital cybersecurity</dc:title>
  <dc:creator>Paula Kager</dc:creator>
  <cp:lastModifiedBy>Liza de Kind</cp:lastModifiedBy>
  <cp:revision>96</cp:revision>
  <dcterms:created xsi:type="dcterms:W3CDTF">2022-10-06T06:36:15Z</dcterms:created>
  <dcterms:modified xsi:type="dcterms:W3CDTF">2023-06-29T10:19:40Z</dcterms:modified>
</cp:coreProperties>
</file>